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7"/>
  </p:notesMasterIdLst>
  <p:handoutMasterIdLst>
    <p:handoutMasterId r:id="rId58"/>
  </p:handoutMasterIdLst>
  <p:sldIdLst>
    <p:sldId id="311" r:id="rId3"/>
    <p:sldId id="313" r:id="rId4"/>
    <p:sldId id="286" r:id="rId5"/>
    <p:sldId id="372" r:id="rId6"/>
    <p:sldId id="287" r:id="rId7"/>
    <p:sldId id="328" r:id="rId8"/>
    <p:sldId id="331" r:id="rId9"/>
    <p:sldId id="385" r:id="rId10"/>
    <p:sldId id="388" r:id="rId11"/>
    <p:sldId id="320" r:id="rId12"/>
    <p:sldId id="336" r:id="rId13"/>
    <p:sldId id="337" r:id="rId14"/>
    <p:sldId id="392" r:id="rId15"/>
    <p:sldId id="393" r:id="rId16"/>
    <p:sldId id="389" r:id="rId17"/>
    <p:sldId id="338" r:id="rId18"/>
    <p:sldId id="395" r:id="rId19"/>
    <p:sldId id="348" r:id="rId20"/>
    <p:sldId id="349" r:id="rId21"/>
    <p:sldId id="350" r:id="rId22"/>
    <p:sldId id="359" r:id="rId23"/>
    <p:sldId id="339" r:id="rId24"/>
    <p:sldId id="340" r:id="rId25"/>
    <p:sldId id="341" r:id="rId26"/>
    <p:sldId id="342" r:id="rId27"/>
    <p:sldId id="343" r:id="rId28"/>
    <p:sldId id="344" r:id="rId29"/>
    <p:sldId id="345" r:id="rId30"/>
    <p:sldId id="371" r:id="rId31"/>
    <p:sldId id="327" r:id="rId32"/>
    <p:sldId id="352" r:id="rId33"/>
    <p:sldId id="353" r:id="rId34"/>
    <p:sldId id="354" r:id="rId35"/>
    <p:sldId id="355" r:id="rId36"/>
    <p:sldId id="356" r:id="rId37"/>
    <p:sldId id="401" r:id="rId38"/>
    <p:sldId id="402" r:id="rId39"/>
    <p:sldId id="398" r:id="rId40"/>
    <p:sldId id="325" r:id="rId41"/>
    <p:sldId id="399" r:id="rId42"/>
    <p:sldId id="400" r:id="rId43"/>
    <p:sldId id="403" r:id="rId44"/>
    <p:sldId id="404" r:id="rId45"/>
    <p:sldId id="292" r:id="rId46"/>
    <p:sldId id="294" r:id="rId47"/>
    <p:sldId id="298" r:id="rId48"/>
    <p:sldId id="299" r:id="rId49"/>
    <p:sldId id="300" r:id="rId50"/>
    <p:sldId id="306" r:id="rId51"/>
    <p:sldId id="363" r:id="rId52"/>
    <p:sldId id="366" r:id="rId53"/>
    <p:sldId id="370" r:id="rId54"/>
    <p:sldId id="405" r:id="rId55"/>
    <p:sldId id="406" r:id="rId5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84" d="100"/>
          <a:sy n="84" d="100"/>
        </p:scale>
        <p:origin x="61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407D8-160A-4F3F-BFB0-9F76EECDE3DC}" type="datetimeFigureOut">
              <a:rPr lang="zh-TW" altLang="en-US" smtClean="0"/>
              <a:t>2017/3/30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AE3BE6-8FB5-4477-ABDE-454C7B4FBE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08640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32024B-0003-4C11-A6B7-29B4F300A284}" type="datetimeFigureOut">
              <a:rPr lang="zh-TW" altLang="en-US" smtClean="0"/>
              <a:t>2017/3/30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F511E1-88B7-447C-A970-4C630621CC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4752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511E1-88B7-447C-A970-4C630621CC5F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3297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5372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8783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59861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19887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57435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14793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8730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2100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5741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3460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E1ABE5-D858-48A3-BD52-D48ED13BE26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8140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E1ABE5-D858-48A3-BD52-D48ED13BE26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1982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E1ABE5-D858-48A3-BD52-D48ED13BE26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4581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3998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1678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4845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0598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DF8818A1-00B2-4495-9C3B-F532271EEDF2}" type="datetimeFigureOut">
              <a:rPr lang="zh-TW" altLang="en-US" smtClean="0"/>
              <a:pPr/>
              <a:t>2017/3/30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A4550763-2B76-4B27-90A7-DFB2BE9F84D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6750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DF8818A1-00B2-4495-9C3B-F532271EEDF2}" type="datetimeFigureOut">
              <a:rPr lang="zh-TW" altLang="en-US" smtClean="0"/>
              <a:pPr/>
              <a:t>2017/3/30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A4550763-2B76-4B27-90A7-DFB2BE9F84D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74599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DF8818A1-00B2-4495-9C3B-F532271EEDF2}" type="datetimeFigureOut">
              <a:rPr lang="zh-TW" altLang="en-US" smtClean="0"/>
              <a:pPr/>
              <a:t>2017/3/30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A4550763-2B76-4B27-90A7-DFB2BE9F84D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9507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4892" y="481158"/>
            <a:ext cx="1408078" cy="300619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958478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1158"/>
            <a:ext cx="1421436" cy="300619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337063" y="301617"/>
            <a:ext cx="3584143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3308" y="5954047"/>
            <a:ext cx="1862846" cy="6156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290160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337063" y="301617"/>
            <a:ext cx="3584143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48212" y="481157"/>
            <a:ext cx="1214650" cy="30482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3308" y="5954047"/>
            <a:ext cx="1862846" cy="6156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2796685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3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353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20035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79931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339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339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42062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47348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88892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DF8818A1-00B2-4495-9C3B-F532271EEDF2}" type="datetimeFigureOut">
              <a:rPr lang="zh-TW" altLang="en-US" smtClean="0"/>
              <a:pPr/>
              <a:t>2017/3/30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A4550763-2B76-4B27-90A7-DFB2BE9F84D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7466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784" y="2906011"/>
            <a:ext cx="10034748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19073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1186356"/>
            <a:ext cx="89642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8964247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58458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964247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97271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51852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51598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290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326962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1666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3463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58005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DF8818A1-00B2-4495-9C3B-F532271EEDF2}" type="datetimeFigureOut">
              <a:rPr lang="zh-TW" altLang="en-US" smtClean="0"/>
              <a:pPr/>
              <a:t>2017/3/30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A4550763-2B76-4B27-90A7-DFB2BE9F84D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96767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503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639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584842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3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615625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DF8818A1-00B2-4495-9C3B-F532271EEDF2}" type="datetimeFigureOut">
              <a:rPr lang="zh-TW" altLang="en-US" smtClean="0"/>
              <a:pPr/>
              <a:t>2017/3/30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A4550763-2B76-4B27-90A7-DFB2BE9F84D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8692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DF8818A1-00B2-4495-9C3B-F532271EEDF2}" type="datetimeFigureOut">
              <a:rPr lang="zh-TW" altLang="en-US" smtClean="0"/>
              <a:pPr/>
              <a:t>2017/3/30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A4550763-2B76-4B27-90A7-DFB2BE9F84D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42097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DF8818A1-00B2-4495-9C3B-F532271EEDF2}" type="datetimeFigureOut">
              <a:rPr lang="zh-TW" altLang="en-US" smtClean="0"/>
              <a:pPr/>
              <a:t>2017/3/30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A4550763-2B76-4B27-90A7-DFB2BE9F84D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0227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18A1-00B2-4495-9C3B-F532271EEDF2}" type="datetimeFigureOut">
              <a:rPr lang="zh-TW" altLang="en-US" smtClean="0"/>
              <a:t>2017/3/30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50763-2B76-4B27-90A7-DFB2BE9F84D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18361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2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2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2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DF8818A1-00B2-4495-9C3B-F532271EEDF2}" type="datetimeFigureOut">
              <a:rPr lang="zh-TW" altLang="en-US" smtClean="0"/>
              <a:pPr/>
              <a:t>2017/3/30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A4550763-2B76-4B27-90A7-DFB2BE9F84D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98406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DF8818A1-00B2-4495-9C3B-F532271EEDF2}" type="datetimeFigureOut">
              <a:rPr lang="zh-TW" altLang="en-US" smtClean="0"/>
              <a:pPr/>
              <a:t>2017/3/30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A4550763-2B76-4B27-90A7-DFB2BE9F84D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9174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818A1-00B2-4495-9C3B-F532271EEDF2}" type="datetimeFigureOut">
              <a:rPr lang="zh-TW" altLang="en-US" smtClean="0"/>
              <a:t>2017/3/30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50763-2B76-4B27-90A7-DFB2BE9F84D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7755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Edit Master text styles</a:t>
            </a:r>
          </a:p>
          <a:p>
            <a:pPr marL="336145" marR="0" lvl="1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Second level</a:t>
            </a:r>
          </a:p>
          <a:p>
            <a:pPr marL="336145" marR="0" lvl="2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36145" marR="0" lvl="3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Fourth level</a:t>
            </a:r>
          </a:p>
          <a:p>
            <a:pPr marL="336145" marR="0" lvl="4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Fifth level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12370906" y="-217"/>
            <a:ext cx="935477" cy="5654618"/>
            <a:chOff x="12618967" y="-221"/>
            <a:chExt cx="954235" cy="5767186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baseline="0" noProof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87813" y="258334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896386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896386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49954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3921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353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andrew.blog.092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docs.microsoft.com/zh-tw/virtualization/windowscontainers/manage-docker/optimize-windows-dockerfile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認識 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Container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zh-TW" dirty="0" smtClean="0">
                <a:solidFill>
                  <a:schemeClr val="bg1"/>
                </a:solidFill>
              </a:rPr>
              <a:t>Andrew Wu</a:t>
            </a:r>
          </a:p>
          <a:p>
            <a:pPr algn="r"/>
            <a:r>
              <a:rPr lang="en-US" altLang="zh-TW" dirty="0" smtClean="0">
                <a:solidFill>
                  <a:schemeClr val="bg1"/>
                </a:solidFill>
              </a:rPr>
              <a:t>2017/03/30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Picture 2" descr="http://columns.chicken-house.net/public/microsoft-mvp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430" y="5027120"/>
            <a:ext cx="238125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25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軟體佈署架構的演進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從 </a:t>
            </a:r>
            <a:r>
              <a:rPr lang="en-US" altLang="zh-TW" dirty="0" smtClean="0"/>
              <a:t>“</a:t>
            </a:r>
            <a:r>
              <a:rPr lang="zh-TW" altLang="en-US" dirty="0" smtClean="0"/>
              <a:t>虛擬化技術</a:t>
            </a:r>
            <a:r>
              <a:rPr lang="en-US" altLang="zh-TW" dirty="0" smtClean="0"/>
              <a:t>”</a:t>
            </a:r>
            <a:r>
              <a:rPr lang="zh-TW" altLang="en-US" dirty="0" smtClean="0"/>
              <a:t> 到 </a:t>
            </a:r>
            <a:r>
              <a:rPr lang="en-US" altLang="zh-TW" dirty="0" smtClean="0"/>
              <a:t>“</a:t>
            </a:r>
            <a:r>
              <a:rPr lang="zh-TW" altLang="en-US" dirty="0" smtClean="0"/>
              <a:t>容器化技術</a:t>
            </a:r>
            <a:r>
              <a:rPr lang="en-US" altLang="zh-TW" dirty="0" smtClean="0"/>
              <a:t>”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容器化的佈署方式，解決了微服務架構的佈署需求。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1619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虛擬化技術 </a:t>
            </a:r>
            <a:r>
              <a:rPr lang="en-US" altLang="zh-TW" dirty="0" smtClean="0"/>
              <a:t>(Virtual</a:t>
            </a:r>
            <a:r>
              <a:rPr lang="zh-TW" altLang="en-US" dirty="0" smtClean="0"/>
              <a:t> </a:t>
            </a:r>
            <a:r>
              <a:rPr lang="en-US" altLang="zh-TW" dirty="0" smtClean="0"/>
              <a:t>Machines)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傳統虛擬化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71" y="1650038"/>
            <a:ext cx="11582140" cy="436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圓角矩形 3"/>
          <p:cNvSpPr/>
          <p:nvPr/>
        </p:nvSpPr>
        <p:spPr>
          <a:xfrm>
            <a:off x="4564185" y="5009662"/>
            <a:ext cx="7281426" cy="9456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虛擬化技術模擬硬體，需要在上面安裝 </a:t>
            </a:r>
            <a:r>
              <a:rPr lang="en-US" altLang="zh-TW" dirty="0" smtClean="0"/>
              <a:t>OS</a:t>
            </a:r>
            <a:r>
              <a:rPr lang="zh-TW" altLang="en-US" dirty="0" smtClean="0"/>
              <a:t>。省掉硬體的維護及管理，但是仍有 </a:t>
            </a:r>
            <a:r>
              <a:rPr lang="en-US" altLang="zh-TW" dirty="0" smtClean="0"/>
              <a:t>OS</a:t>
            </a:r>
            <a:r>
              <a:rPr lang="zh-TW" altLang="en-US" dirty="0" smtClean="0"/>
              <a:t> 的維護及管理需求。運行 </a:t>
            </a:r>
            <a:r>
              <a:rPr lang="en-US" altLang="zh-TW" dirty="0" smtClean="0"/>
              <a:t>OS</a:t>
            </a:r>
            <a:r>
              <a:rPr lang="zh-TW" altLang="en-US" dirty="0" smtClean="0"/>
              <a:t> 也需耗用運算資源。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755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容器化技術 </a:t>
            </a:r>
            <a:r>
              <a:rPr lang="en-US" altLang="zh-TW" dirty="0" smtClean="0"/>
              <a:t>(Container, Docker)</a:t>
            </a:r>
            <a:endParaRPr lang="zh-TW" altLang="en-US" dirty="0"/>
          </a:p>
        </p:txBody>
      </p:sp>
      <p:pic>
        <p:nvPicPr>
          <p:cNvPr id="2050" name="Picture 2" descr="Docker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6" y="1690688"/>
            <a:ext cx="12028048" cy="340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圓角矩形 3"/>
          <p:cNvSpPr/>
          <p:nvPr/>
        </p:nvSpPr>
        <p:spPr>
          <a:xfrm>
            <a:off x="4564185" y="5009662"/>
            <a:ext cx="7281426" cy="12895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 smtClean="0"/>
              <a:t>容器</a:t>
            </a:r>
            <a:r>
              <a:rPr lang="zh-TW" altLang="en-US" dirty="0"/>
              <a:t>化</a:t>
            </a:r>
            <a:r>
              <a:rPr lang="zh-TW" altLang="en-US" dirty="0" smtClean="0"/>
              <a:t>技術只將 </a:t>
            </a:r>
            <a:r>
              <a:rPr lang="en-US" altLang="zh-TW" dirty="0" smtClean="0"/>
              <a:t>OS</a:t>
            </a:r>
            <a:r>
              <a:rPr lang="zh-TW" altLang="en-US" dirty="0" smtClean="0"/>
              <a:t> 虛擬化，讓每個 </a:t>
            </a:r>
            <a:r>
              <a:rPr lang="en-US" altLang="zh-TW" dirty="0" smtClean="0"/>
              <a:t>App</a:t>
            </a:r>
            <a:r>
              <a:rPr lang="zh-TW" altLang="en-US" dirty="0" smtClean="0"/>
              <a:t> 認為有自己專屬的 </a:t>
            </a:r>
            <a:r>
              <a:rPr lang="en-US" altLang="zh-TW" dirty="0" smtClean="0"/>
              <a:t>OS</a:t>
            </a:r>
            <a:r>
              <a:rPr lang="zh-TW" altLang="en-US" dirty="0" smtClean="0"/>
              <a:t>。省掉</a:t>
            </a:r>
            <a:r>
              <a:rPr lang="en-US" altLang="zh-TW" dirty="0" smtClean="0"/>
              <a:t>OS</a:t>
            </a:r>
            <a:r>
              <a:rPr lang="zh-TW" altLang="en-US" dirty="0" smtClean="0"/>
              <a:t> 的維護及管理，啟動速度快，節省資源，佈署容易。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唯獨共用 </a:t>
            </a:r>
            <a:r>
              <a:rPr lang="en-US" altLang="zh-TW" dirty="0" smtClean="0"/>
              <a:t>OS</a:t>
            </a:r>
            <a:r>
              <a:rPr lang="zh-TW" altLang="en-US" dirty="0"/>
              <a:t> </a:t>
            </a:r>
            <a:r>
              <a:rPr lang="en-US" altLang="zh-TW" dirty="0" smtClean="0"/>
              <a:t>(Kernel)</a:t>
            </a:r>
            <a:r>
              <a:rPr lang="zh-TW" altLang="en-US" dirty="0" smtClean="0"/>
              <a:t> 部分狀況下仍有安全的疑慮，隔離層級不如 </a:t>
            </a:r>
            <a:r>
              <a:rPr lang="en-US" altLang="zh-TW" dirty="0" smtClean="0"/>
              <a:t>VM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737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雲朵形 5"/>
          <p:cNvSpPr/>
          <p:nvPr/>
        </p:nvSpPr>
        <p:spPr>
          <a:xfrm>
            <a:off x="-1016870" y="1245717"/>
            <a:ext cx="3858768" cy="2670048"/>
          </a:xfrm>
          <a:prstGeom prst="clou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 Registry</a:t>
            </a:r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264" y="1377569"/>
            <a:ext cx="3257419" cy="2236661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>
            <a:off x="2395351" y="1856232"/>
            <a:ext cx="1212913" cy="1088136"/>
          </a:xfrm>
          <a:prstGeom prst="rightArrow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Pull</a:t>
            </a:r>
            <a:endParaRPr lang="en-US" dirty="0"/>
          </a:p>
        </p:txBody>
      </p:sp>
      <p:sp>
        <p:nvSpPr>
          <p:cNvPr id="7" name="橢圓 6"/>
          <p:cNvSpPr/>
          <p:nvPr/>
        </p:nvSpPr>
        <p:spPr>
          <a:xfrm>
            <a:off x="3888272" y="3915765"/>
            <a:ext cx="339365" cy="33157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直線接點 8"/>
          <p:cNvCxnSpPr>
            <a:stCxn id="7" idx="0"/>
          </p:cNvCxnSpPr>
          <p:nvPr/>
        </p:nvCxnSpPr>
        <p:spPr>
          <a:xfrm>
            <a:off x="4057955" y="3915765"/>
            <a:ext cx="0" cy="0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12" name="直線接點 11"/>
          <p:cNvCxnSpPr>
            <a:stCxn id="7" idx="0"/>
          </p:cNvCxnSpPr>
          <p:nvPr/>
        </p:nvCxnSpPr>
        <p:spPr>
          <a:xfrm flipV="1">
            <a:off x="4057955" y="3614230"/>
            <a:ext cx="1322" cy="301535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13" name="橢圓 12"/>
          <p:cNvSpPr/>
          <p:nvPr/>
        </p:nvSpPr>
        <p:spPr>
          <a:xfrm>
            <a:off x="4825643" y="3915765"/>
            <a:ext cx="339365" cy="33157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直線接點 13"/>
          <p:cNvCxnSpPr>
            <a:stCxn id="13" idx="0"/>
          </p:cNvCxnSpPr>
          <p:nvPr/>
        </p:nvCxnSpPr>
        <p:spPr>
          <a:xfrm>
            <a:off x="4995326" y="3915765"/>
            <a:ext cx="0" cy="0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15" name="直線接點 14"/>
          <p:cNvCxnSpPr>
            <a:stCxn id="13" idx="0"/>
          </p:cNvCxnSpPr>
          <p:nvPr/>
        </p:nvCxnSpPr>
        <p:spPr>
          <a:xfrm flipV="1">
            <a:off x="4995326" y="3614230"/>
            <a:ext cx="1322" cy="301535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16" name="橢圓 15"/>
          <p:cNvSpPr/>
          <p:nvPr/>
        </p:nvSpPr>
        <p:spPr>
          <a:xfrm>
            <a:off x="5760160" y="3915765"/>
            <a:ext cx="339365" cy="33157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直線接點 16"/>
          <p:cNvCxnSpPr>
            <a:stCxn id="16" idx="0"/>
          </p:cNvCxnSpPr>
          <p:nvPr/>
        </p:nvCxnSpPr>
        <p:spPr>
          <a:xfrm>
            <a:off x="5929843" y="3915765"/>
            <a:ext cx="0" cy="0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18" name="直線接點 17"/>
          <p:cNvCxnSpPr>
            <a:stCxn id="16" idx="0"/>
          </p:cNvCxnSpPr>
          <p:nvPr/>
        </p:nvCxnSpPr>
        <p:spPr>
          <a:xfrm flipV="1">
            <a:off x="5929843" y="3614230"/>
            <a:ext cx="1322" cy="301535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19" name="文字方塊 18"/>
          <p:cNvSpPr txBox="1"/>
          <p:nvPr/>
        </p:nvSpPr>
        <p:spPr>
          <a:xfrm>
            <a:off x="3498062" y="4294525"/>
            <a:ext cx="994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Network</a:t>
            </a:r>
          </a:p>
          <a:p>
            <a:pPr algn="ctr"/>
            <a:r>
              <a:rPr lang="en-US" dirty="0" smtClean="0"/>
              <a:t>Ports</a:t>
            </a:r>
            <a:endParaRPr 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4516377" y="4285097"/>
            <a:ext cx="99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Volumes</a:t>
            </a:r>
            <a:endParaRPr 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5411111" y="4294525"/>
            <a:ext cx="1037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Env</a:t>
            </a:r>
            <a:endParaRPr lang="en-US" dirty="0" smtClean="0"/>
          </a:p>
          <a:p>
            <a:pPr algn="ctr"/>
            <a:r>
              <a:rPr lang="en-US" dirty="0" smtClean="0"/>
              <a:t>Variables</a:t>
            </a:r>
            <a:endParaRPr lang="en-US" dirty="0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3"/>
          <a:srcRect t="2210"/>
          <a:stretch/>
        </p:blipFill>
        <p:spPr>
          <a:xfrm>
            <a:off x="1932950" y="4850656"/>
            <a:ext cx="6796581" cy="3262473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6987285" y="1345461"/>
            <a:ext cx="519860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/>
              <a:t>將 </a:t>
            </a:r>
            <a:r>
              <a:rPr lang="en-US" altLang="zh-TW" sz="2400" dirty="0" smtClean="0"/>
              <a:t>APP</a:t>
            </a:r>
            <a:r>
              <a:rPr lang="zh-TW" altLang="en-US" sz="2400" dirty="0" smtClean="0"/>
              <a:t> 封裝為容器，使用他只需要</a:t>
            </a:r>
            <a:r>
              <a:rPr lang="en-US" altLang="zh-TW" sz="2400" dirty="0" smtClean="0"/>
              <a:t>:</a:t>
            </a:r>
          </a:p>
          <a:p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 smtClean="0"/>
              <a:t>Pull from Registry</a:t>
            </a:r>
          </a:p>
          <a:p>
            <a:pPr marL="342900" indent="-342900">
              <a:buAutoNum type="arabicPeriod"/>
            </a:pPr>
            <a:r>
              <a:rPr lang="zh-TW" altLang="en-US" sz="2400" dirty="0" smtClean="0"/>
              <a:t>把</a:t>
            </a:r>
            <a:r>
              <a:rPr lang="zh-TW" altLang="en-US" sz="2400" dirty="0"/>
              <a:t> </a:t>
            </a:r>
            <a:r>
              <a:rPr lang="en-US" altLang="zh-TW" sz="2400" dirty="0" smtClean="0"/>
              <a:t>APP</a:t>
            </a:r>
            <a:r>
              <a:rPr lang="zh-TW" altLang="en-US" sz="2400" dirty="0" smtClean="0"/>
              <a:t> 當作黑盒子，重新配置</a:t>
            </a:r>
            <a:r>
              <a:rPr lang="en-US" altLang="zh-TW" sz="2400" dirty="0" smtClean="0"/>
              <a:t>:</a:t>
            </a:r>
            <a:br>
              <a:rPr lang="en-US" altLang="zh-TW" sz="2400" dirty="0" smtClean="0"/>
            </a:br>
            <a:r>
              <a:rPr lang="en-US" altLang="zh-TW" sz="2400" dirty="0" smtClean="0"/>
              <a:t>- </a:t>
            </a:r>
            <a:r>
              <a:rPr lang="zh-TW" altLang="en-US" sz="2400" dirty="0" smtClean="0"/>
              <a:t>網路 </a:t>
            </a:r>
            <a:r>
              <a:rPr lang="en-US" altLang="zh-TW" sz="2400" dirty="0" smtClean="0"/>
              <a:t>ports</a:t>
            </a:r>
            <a:br>
              <a:rPr lang="en-US" altLang="zh-TW" sz="2400" dirty="0" smtClean="0"/>
            </a:br>
            <a:r>
              <a:rPr lang="en-US" altLang="zh-TW" sz="2400" dirty="0" smtClean="0"/>
              <a:t>- </a:t>
            </a:r>
            <a:r>
              <a:rPr lang="zh-TW" altLang="en-US" sz="2400" dirty="0" smtClean="0"/>
              <a:t>儲存 </a:t>
            </a:r>
            <a:r>
              <a:rPr lang="en-US" altLang="zh-TW" sz="2400" dirty="0" smtClean="0"/>
              <a:t>volumes</a:t>
            </a:r>
            <a:br>
              <a:rPr lang="en-US" altLang="zh-TW" sz="2400" dirty="0" smtClean="0"/>
            </a:br>
            <a:r>
              <a:rPr lang="en-US" altLang="zh-TW" sz="2400" dirty="0" smtClean="0"/>
              <a:t>- </a:t>
            </a:r>
            <a:r>
              <a:rPr lang="zh-TW" altLang="en-US" sz="2400" dirty="0" smtClean="0"/>
              <a:t>環境變數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smtClean="0"/>
              <a:t>- Standard I/O</a:t>
            </a:r>
            <a:endParaRPr lang="en-US" altLang="zh-TW" sz="2400" dirty="0"/>
          </a:p>
          <a:p>
            <a:pPr marL="342900" indent="-342900">
              <a:buAutoNum type="arabicPeriod"/>
            </a:pPr>
            <a:r>
              <a:rPr lang="zh-TW" altLang="en-US" sz="2400" dirty="0" smtClean="0"/>
              <a:t>其他管理通通交由 </a:t>
            </a:r>
            <a:r>
              <a:rPr lang="en-US" altLang="zh-TW" sz="2400" dirty="0" smtClean="0"/>
              <a:t>Container Engine</a:t>
            </a:r>
            <a:endParaRPr lang="en-US" sz="2400" dirty="0"/>
          </a:p>
        </p:txBody>
      </p:sp>
      <p:sp>
        <p:nvSpPr>
          <p:cNvPr id="23" name="橢圓 22"/>
          <p:cNvSpPr/>
          <p:nvPr/>
        </p:nvSpPr>
        <p:spPr>
          <a:xfrm>
            <a:off x="3888272" y="831910"/>
            <a:ext cx="339365" cy="33157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直線接點 23"/>
          <p:cNvCxnSpPr/>
          <p:nvPr/>
        </p:nvCxnSpPr>
        <p:spPr>
          <a:xfrm flipV="1">
            <a:off x="4057955" y="1194693"/>
            <a:ext cx="1322" cy="301535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25" name="文字方塊 24"/>
          <p:cNvSpPr txBox="1"/>
          <p:nvPr/>
        </p:nvSpPr>
        <p:spPr>
          <a:xfrm>
            <a:off x="4238202" y="794154"/>
            <a:ext cx="244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Standard Input /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17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windows container</a:t>
            </a:r>
            <a:endParaRPr 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65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相關圖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584962"/>
            <a:ext cx="10058400" cy="449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最小化的作業系統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8794679" y="945222"/>
            <a:ext cx="2804845" cy="553777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右大括弧 3"/>
          <p:cNvSpPr/>
          <p:nvPr/>
        </p:nvSpPr>
        <p:spPr>
          <a:xfrm>
            <a:off x="8650841" y="2910525"/>
            <a:ext cx="472611" cy="121454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9267290" y="3185721"/>
            <a:ext cx="24625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最佳方案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最小化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你的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OS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及所需元件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容器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化的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部署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1208317" y="5502199"/>
            <a:ext cx="223490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b="1" dirty="0" smtClean="0"/>
              <a:t>採用 </a:t>
            </a:r>
            <a:r>
              <a:rPr lang="en-US" altLang="zh-TW" b="1" dirty="0" smtClean="0"/>
              <a:t>VM</a:t>
            </a:r>
            <a:r>
              <a:rPr lang="zh-TW" altLang="en-US" b="1" dirty="0" smtClean="0"/>
              <a:t> 的部署方式</a:t>
            </a:r>
            <a:endParaRPr lang="zh-TW" altLang="en-US" b="1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525334" y="5502199"/>
            <a:ext cx="284129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b="1" dirty="0" smtClean="0"/>
              <a:t>採用 </a:t>
            </a:r>
            <a:r>
              <a:rPr lang="en-US" altLang="zh-TW" b="1" dirty="0" smtClean="0"/>
              <a:t>Container</a:t>
            </a:r>
            <a:r>
              <a:rPr lang="zh-TW" altLang="en-US" b="1" dirty="0" smtClean="0"/>
              <a:t> 的部署方式</a:t>
            </a:r>
            <a:endParaRPr lang="zh-TW" altLang="en-US" b="1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282161" y="5502199"/>
            <a:ext cx="2475358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b="1" dirty="0" smtClean="0"/>
              <a:t>採用 </a:t>
            </a:r>
            <a:r>
              <a:rPr lang="en-US" altLang="zh-TW" b="1" dirty="0" smtClean="0"/>
              <a:t>Container</a:t>
            </a:r>
            <a:r>
              <a:rPr lang="zh-TW" altLang="en-US" b="1" dirty="0" smtClean="0"/>
              <a:t> 的部署</a:t>
            </a:r>
            <a:endParaRPr lang="en-US" altLang="zh-TW" b="1" dirty="0" smtClean="0"/>
          </a:p>
          <a:p>
            <a:r>
              <a:rPr lang="zh-TW" altLang="en-US" b="1" dirty="0" smtClean="0"/>
              <a:t>方式，同時提供 </a:t>
            </a:r>
            <a:r>
              <a:rPr lang="en-US" altLang="zh-TW" b="1" dirty="0" smtClean="0"/>
              <a:t>VM</a:t>
            </a:r>
            <a:r>
              <a:rPr lang="zh-TW" altLang="en-US" b="1" dirty="0" smtClean="0"/>
              <a:t> 的</a:t>
            </a:r>
            <a:endParaRPr lang="en-US" altLang="zh-TW" b="1" dirty="0" smtClean="0"/>
          </a:p>
          <a:p>
            <a:r>
              <a:rPr lang="zh-TW" altLang="en-US" b="1" dirty="0" smtClean="0"/>
              <a:t>隔離層級保</a:t>
            </a:r>
            <a:r>
              <a:rPr lang="zh-TW" altLang="en-US" b="1" dirty="0"/>
              <a:t>護</a:t>
            </a:r>
          </a:p>
        </p:txBody>
      </p:sp>
    </p:spTree>
    <p:extLst>
      <p:ext uri="{BB962C8B-B14F-4D97-AF65-F5344CB8AC3E}">
        <p14:creationId xmlns:p14="http://schemas.microsoft.com/office/powerpoint/2010/main" val="171473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Hyper-V </a:t>
            </a:r>
            <a:r>
              <a:rPr lang="zh-TW" altLang="en-US" dirty="0" smtClean="0"/>
              <a:t>容器</a:t>
            </a:r>
            <a:r>
              <a:rPr lang="en-US" altLang="zh-TW" dirty="0" smtClean="0"/>
              <a:t>, </a:t>
            </a:r>
            <a:r>
              <a:rPr lang="zh-TW" altLang="en-US" dirty="0" smtClean="0"/>
              <a:t>完全一</a:t>
            </a:r>
            <a:r>
              <a:rPr lang="zh-TW" altLang="en-US" dirty="0"/>
              <a:t>致</a:t>
            </a:r>
            <a:r>
              <a:rPr lang="zh-TW" altLang="en-US" dirty="0" smtClean="0"/>
              <a:t>的部署方式</a:t>
            </a:r>
            <a:endParaRPr lang="zh-TW" altLang="en-US" dirty="0"/>
          </a:p>
        </p:txBody>
      </p:sp>
      <p:pic>
        <p:nvPicPr>
          <p:cNvPr id="3074" name="Picture 2" descr="「hyperv container」的圖片搜尋結果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26488"/>
            <a:ext cx="10515600" cy="523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9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</a:t>
            </a:r>
            <a:r>
              <a:rPr lang="en-US" dirty="0" err="1" smtClean="0"/>
              <a:t>hyper-v</a:t>
            </a:r>
            <a:r>
              <a:rPr lang="en-US" dirty="0" smtClean="0"/>
              <a:t> container</a:t>
            </a:r>
            <a:endParaRPr 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23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d4d-1-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68" y="791889"/>
            <a:ext cx="10416264" cy="586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981201" y="6288505"/>
            <a:ext cx="751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http://devopshub.cn/2016/07/08/docker4dotnet-1-overview-and-helloworld/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554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 descr="d4d-1-0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90977"/>
            <a:ext cx="10726615" cy="606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981201" y="6288505"/>
            <a:ext cx="751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http://devopshub.cn/2016/07/08/docker4dotnet-1-overview-and-helloworld/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773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安德魯是誰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3200" b="1" dirty="0" smtClean="0"/>
              <a:t>奧文環球 首席架構師</a:t>
            </a:r>
            <a:r>
              <a:rPr lang="en-US" altLang="zh-TW" sz="3200" b="1" dirty="0" smtClean="0"/>
              <a:t/>
            </a:r>
            <a:br>
              <a:rPr lang="en-US" altLang="zh-TW" sz="3200" b="1" dirty="0" smtClean="0"/>
            </a:br>
            <a:r>
              <a:rPr lang="zh-TW" altLang="en-US" sz="3200" b="1" dirty="0" smtClean="0"/>
              <a:t>一宇數位科技 </a:t>
            </a:r>
            <a:r>
              <a:rPr lang="en-US" altLang="zh-TW" sz="3200" b="1" dirty="0" smtClean="0"/>
              <a:t>CTO, </a:t>
            </a:r>
            <a:r>
              <a:rPr lang="zh-TW" altLang="en-US" sz="3200" b="1" dirty="0" smtClean="0"/>
              <a:t>系</a:t>
            </a:r>
            <a:r>
              <a:rPr lang="zh-TW" altLang="en-US" sz="3200" b="1" dirty="0"/>
              <a:t>統</a:t>
            </a:r>
            <a:r>
              <a:rPr lang="zh-TW" altLang="en-US" sz="3200" b="1" dirty="0" smtClean="0"/>
              <a:t>開發顧問</a:t>
            </a:r>
            <a:endParaRPr lang="en-US" altLang="zh-TW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3200" b="1" dirty="0" smtClean="0"/>
              <a:t>現任</a:t>
            </a:r>
            <a:r>
              <a:rPr lang="en-US" altLang="zh-TW" sz="3200" b="1" dirty="0" smtClean="0"/>
              <a:t>:</a:t>
            </a:r>
            <a:r>
              <a:rPr lang="zh-TW" altLang="en-US" sz="3200" b="1" dirty="0" smtClean="0"/>
              <a:t> </a:t>
            </a:r>
            <a:r>
              <a:rPr lang="en-US" altLang="zh-TW" sz="3200" b="1" dirty="0" smtClean="0"/>
              <a:t>MVP, </a:t>
            </a:r>
            <a:r>
              <a:rPr lang="zh-TW" altLang="en-US" sz="3200" b="1" dirty="0" smtClean="0"/>
              <a:t>微軟最有價值專家</a:t>
            </a:r>
            <a:endParaRPr lang="en-US" altLang="zh-TW" sz="3200" b="1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3200" b="1" dirty="0" smtClean="0"/>
              <a:t>部落</a:t>
            </a:r>
            <a:r>
              <a:rPr lang="zh-TW" altLang="en-US" sz="3200" b="1" dirty="0"/>
              <a:t>客</a:t>
            </a:r>
            <a:r>
              <a:rPr lang="zh-TW" altLang="en-US" sz="3200" b="1" dirty="0" smtClean="0"/>
              <a:t> </a:t>
            </a:r>
            <a:r>
              <a:rPr lang="en-US" altLang="zh-TW" sz="3200" b="1" dirty="0" smtClean="0"/>
              <a:t>(</a:t>
            </a:r>
            <a:r>
              <a:rPr lang="zh-TW" altLang="en-US" sz="3200" b="1" dirty="0" smtClean="0"/>
              <a:t>安德魯的部落格</a:t>
            </a:r>
            <a:r>
              <a:rPr lang="en-US" altLang="zh-TW" sz="3200" b="1" dirty="0" smtClean="0"/>
              <a:t>)</a:t>
            </a:r>
            <a:r>
              <a:rPr lang="en-US" altLang="zh-TW" sz="3200" dirty="0" smtClean="0"/>
              <a:t/>
            </a:r>
            <a:br>
              <a:rPr lang="en-US" altLang="zh-TW" sz="3200" dirty="0" smtClean="0"/>
            </a:br>
            <a:r>
              <a:rPr lang="zh-TW" altLang="en-US" sz="2200" dirty="0" smtClean="0"/>
              <a:t>談論各種軟體開發與設計的大小事，想做個優秀的系統架構師。主題以 </a:t>
            </a:r>
            <a:r>
              <a:rPr lang="en-US" altLang="zh-TW" sz="2200" dirty="0" smtClean="0"/>
              <a:t>.NET / C#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/ OOP / Container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/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Azure </a:t>
            </a:r>
            <a:r>
              <a:rPr lang="zh-TW" altLang="en-US" sz="2200" dirty="0" smtClean="0"/>
              <a:t>與雲端服務設計</a:t>
            </a:r>
            <a:r>
              <a:rPr lang="en-US" altLang="zh-TW" sz="2200" dirty="0" smtClean="0"/>
              <a:t> </a:t>
            </a:r>
            <a:r>
              <a:rPr lang="zh-TW" altLang="en-US" sz="2200" dirty="0" smtClean="0"/>
              <a:t>為主。</a:t>
            </a:r>
            <a:r>
              <a:rPr lang="en-US" altLang="zh-TW" sz="2200" dirty="0" smtClean="0"/>
              <a:t/>
            </a:r>
            <a:br>
              <a:rPr lang="en-US" altLang="zh-TW" sz="2200" dirty="0" smtClean="0"/>
            </a:br>
            <a:r>
              <a:rPr lang="en-US" altLang="zh-TW" sz="2000" dirty="0">
                <a:hlinkClick r:id="rId3"/>
              </a:rPr>
              <a:t>https://</a:t>
            </a:r>
            <a:r>
              <a:rPr lang="en-US" altLang="zh-TW" sz="2000" dirty="0" smtClean="0">
                <a:hlinkClick r:id="rId3"/>
              </a:rPr>
              <a:t>www.facebook.com/andrew.blog.0928</a:t>
            </a:r>
            <a:endParaRPr lang="en-US" altLang="zh-TW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3200" b="1" dirty="0" smtClean="0"/>
              <a:t>多年技術顧問、專任講師、專欄作家、研討會</a:t>
            </a:r>
            <a:r>
              <a:rPr lang="en-US" altLang="zh-TW" sz="3200" b="1" dirty="0" smtClean="0"/>
              <a:t>SPEAKER</a:t>
            </a:r>
            <a:r>
              <a:rPr lang="zh-TW" altLang="en-US" sz="3200" b="1" dirty="0" smtClean="0"/>
              <a:t> 等經驗。</a:t>
            </a:r>
            <a:endParaRPr lang="en-US" altLang="zh-TW" sz="3200" b="1" dirty="0"/>
          </a:p>
        </p:txBody>
      </p:sp>
    </p:spTree>
    <p:extLst>
      <p:ext uri="{BB962C8B-B14F-4D97-AF65-F5344CB8AC3E}">
        <p14:creationId xmlns:p14="http://schemas.microsoft.com/office/powerpoint/2010/main" val="232726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 descr="d4d-1-0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84" y="710118"/>
            <a:ext cx="10937631" cy="614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981201" y="6288505"/>
            <a:ext cx="751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http://devopshub.cn/2016/07/08/docker4dotnet-1-overview-and-helloworld/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520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軟體佈署架構的演進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丟棄式的 </a:t>
            </a:r>
            <a:r>
              <a:rPr lang="en-US" altLang="zh-TW" dirty="0" smtClean="0"/>
              <a:t>Server</a:t>
            </a:r>
            <a:r>
              <a:rPr lang="zh-TW" altLang="en-US" dirty="0" smtClean="0"/>
              <a:t> 佈署概念 </a:t>
            </a:r>
            <a:r>
              <a:rPr lang="en-US" altLang="zh-TW" dirty="0" smtClean="0"/>
              <a:t>(Immutable Server)</a:t>
            </a:r>
          </a:p>
          <a:p>
            <a:r>
              <a:rPr lang="zh-TW" altLang="en-US" dirty="0" smtClean="0"/>
              <a:t>夠用就好的</a:t>
            </a:r>
            <a:r>
              <a:rPr lang="zh-TW" altLang="en-US" dirty="0"/>
              <a:t> </a:t>
            </a:r>
            <a:r>
              <a:rPr lang="en-US" altLang="zh-TW" dirty="0" smtClean="0"/>
              <a:t>OS</a:t>
            </a:r>
            <a:r>
              <a:rPr lang="zh-TW" altLang="en-US" dirty="0" smtClean="0"/>
              <a:t> 要求</a:t>
            </a:r>
            <a:r>
              <a:rPr lang="zh-TW" altLang="en-US" dirty="0"/>
              <a:t> </a:t>
            </a:r>
            <a:r>
              <a:rPr lang="en-US" altLang="zh-TW" dirty="0" smtClean="0"/>
              <a:t>(Just</a:t>
            </a:r>
            <a:r>
              <a:rPr lang="zh-TW" altLang="en-US" dirty="0"/>
              <a:t> </a:t>
            </a:r>
            <a:r>
              <a:rPr lang="en-US" altLang="zh-TW" dirty="0" smtClean="0"/>
              <a:t>Enough</a:t>
            </a:r>
            <a:r>
              <a:rPr lang="zh-TW" altLang="en-US" dirty="0"/>
              <a:t>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</a:t>
            </a:r>
            <a:r>
              <a:rPr lang="en-US" altLang="zh-TW" dirty="0" smtClean="0"/>
              <a:t>OS)</a:t>
            </a:r>
            <a:r>
              <a:rPr lang="zh-TW" altLang="en-US" dirty="0" smtClean="0"/>
              <a:t>，提高效能，減少浪費，降低風險。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3756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“JUST ENOUGH” Concept?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9413823" y="2218544"/>
            <a:ext cx="2413416" cy="36426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有多少是我們需要的</a:t>
            </a:r>
            <a:r>
              <a:rPr lang="en-US" altLang="zh-TW" dirty="0" smtClean="0"/>
              <a:t>?</a:t>
            </a:r>
          </a:p>
          <a:p>
            <a:pPr algn="ctr"/>
            <a:endParaRPr lang="en-US" altLang="zh-TW" dirty="0"/>
          </a:p>
          <a:p>
            <a:pPr algn="ctr"/>
            <a:r>
              <a:rPr lang="en-US" altLang="zh-TW" dirty="0" smtClean="0"/>
              <a:t>(</a:t>
            </a:r>
            <a:r>
              <a:rPr lang="zh-TW" altLang="en-US" dirty="0" smtClean="0"/>
              <a:t>還不包括沒畫在架構圖裡的一堆工具跟服務</a:t>
            </a:r>
            <a:r>
              <a:rPr lang="en-US" altLang="zh-TW" dirty="0" smtClean="0"/>
              <a:t>…)</a:t>
            </a:r>
            <a:endParaRPr lang="zh-TW" altLang="en-US" dirty="0"/>
          </a:p>
        </p:txBody>
      </p:sp>
      <p:pic>
        <p:nvPicPr>
          <p:cNvPr id="1028" name="Picture 4" descr="「windows server modules overview」的圖片搜尋結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4" b="8251"/>
          <a:stretch/>
        </p:blipFill>
        <p:spPr bwMode="auto">
          <a:xfrm>
            <a:off x="614596" y="7286718"/>
            <a:ext cx="10185782" cy="427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「windows kernel architecture」的圖片搜尋結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4" t="22285"/>
          <a:stretch/>
        </p:blipFill>
        <p:spPr bwMode="auto">
          <a:xfrm>
            <a:off x="1813809" y="1763317"/>
            <a:ext cx="7120328" cy="455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1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我們需要的其實只有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pic>
        <p:nvPicPr>
          <p:cNvPr id="3" name="Picture 6" descr="「windows kernel architecture」的圖片搜尋結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5" t="49245" r="25741" b="6234"/>
          <a:stretch/>
        </p:blipFill>
        <p:spPr bwMode="auto">
          <a:xfrm>
            <a:off x="1708879" y="3711404"/>
            <a:ext cx="4961744" cy="256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圓角矩形 3"/>
          <p:cNvSpPr/>
          <p:nvPr/>
        </p:nvSpPr>
        <p:spPr>
          <a:xfrm>
            <a:off x="1693888" y="1903750"/>
            <a:ext cx="4931764" cy="172386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MY APPLICATION</a:t>
            </a:r>
            <a:endParaRPr lang="zh-TW" altLang="en-US" sz="32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6910466" y="2128602"/>
            <a:ext cx="486203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如果一台 </a:t>
            </a:r>
            <a:r>
              <a:rPr lang="en-US" altLang="zh-TW" dirty="0" smtClean="0"/>
              <a:t>SERVER</a:t>
            </a:r>
            <a:r>
              <a:rPr lang="zh-TW" altLang="en-US" dirty="0" smtClean="0"/>
              <a:t> 只服務我的 </a:t>
            </a:r>
            <a:r>
              <a:rPr lang="en-US" altLang="zh-TW" dirty="0" smtClean="0"/>
              <a:t>APPLICATION..</a:t>
            </a:r>
          </a:p>
          <a:p>
            <a:r>
              <a:rPr lang="zh-TW" altLang="en-US" dirty="0" smtClean="0"/>
              <a:t>甚至是一百台 </a:t>
            </a:r>
            <a:r>
              <a:rPr lang="en-US" altLang="zh-TW" dirty="0" smtClean="0"/>
              <a:t>SERVER</a:t>
            </a:r>
            <a:r>
              <a:rPr lang="zh-TW" altLang="en-US" dirty="0" smtClean="0"/>
              <a:t> 只服務我的 </a:t>
            </a:r>
            <a:r>
              <a:rPr lang="en-US" altLang="zh-TW" dirty="0" smtClean="0"/>
              <a:t>APP</a:t>
            </a:r>
            <a:r>
              <a:rPr lang="zh-TW" altLang="en-US" dirty="0" smtClean="0"/>
              <a:t> </a:t>
            </a:r>
            <a:r>
              <a:rPr lang="en-US" altLang="zh-TW" dirty="0" smtClean="0"/>
              <a:t>…</a:t>
            </a:r>
          </a:p>
          <a:p>
            <a:r>
              <a:rPr lang="zh-TW" altLang="en-US" dirty="0" smtClean="0"/>
              <a:t>我還需要這麼</a:t>
            </a:r>
            <a:r>
              <a:rPr lang="zh-TW" altLang="en-US" dirty="0"/>
              <a:t> </a:t>
            </a:r>
            <a:r>
              <a:rPr lang="en-US" altLang="zh-TW" dirty="0" smtClean="0"/>
              <a:t>“</a:t>
            </a:r>
            <a:r>
              <a:rPr lang="zh-TW" altLang="en-US" dirty="0" smtClean="0"/>
              <a:t>完整</a:t>
            </a:r>
            <a:r>
              <a:rPr lang="en-US" altLang="zh-TW" dirty="0" smtClean="0"/>
              <a:t>”</a:t>
            </a:r>
            <a:r>
              <a:rPr lang="zh-TW" altLang="en-US" dirty="0" smtClean="0"/>
              <a:t> 的</a:t>
            </a:r>
            <a:r>
              <a:rPr lang="zh-TW" altLang="en-US" dirty="0"/>
              <a:t> </a:t>
            </a:r>
            <a:r>
              <a:rPr lang="en-US" altLang="zh-TW" dirty="0" smtClean="0"/>
              <a:t>OS</a:t>
            </a:r>
            <a:r>
              <a:rPr lang="zh-TW" altLang="en-US" dirty="0" smtClean="0"/>
              <a:t> 嗎</a:t>
            </a:r>
            <a:r>
              <a:rPr lang="en-US" altLang="zh-TW" dirty="0"/>
              <a:t>?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APP</a:t>
            </a:r>
            <a:r>
              <a:rPr lang="zh-TW" altLang="en-US" dirty="0" smtClean="0"/>
              <a:t> 裝好就不需要改了，連遠端管理都省了</a:t>
            </a:r>
            <a:r>
              <a:rPr lang="en-US" altLang="zh-TW" dirty="0" smtClean="0"/>
              <a:t>..</a:t>
            </a:r>
          </a:p>
          <a:p>
            <a:endParaRPr lang="en-US" altLang="zh-TW" dirty="0"/>
          </a:p>
          <a:p>
            <a:r>
              <a:rPr lang="zh-TW" altLang="en-US" dirty="0" smtClean="0"/>
              <a:t>拿掉的服務越多，系統被攻擊的機會越少</a:t>
            </a:r>
            <a:endParaRPr lang="en-US" altLang="zh-TW" dirty="0" smtClean="0"/>
          </a:p>
          <a:p>
            <a:r>
              <a:rPr lang="en-US" altLang="zh-TW" dirty="0" smtClean="0"/>
              <a:t>(</a:t>
            </a:r>
            <a:r>
              <a:rPr lang="zh-TW" altLang="en-US" dirty="0" smtClean="0"/>
              <a:t>效率也越好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r>
              <a:rPr lang="zh-TW" altLang="en-US" dirty="0" smtClean="0"/>
              <a:t>如果 </a:t>
            </a:r>
            <a:r>
              <a:rPr lang="en-US" altLang="zh-TW" dirty="0" smtClean="0"/>
              <a:t>STORAGE</a:t>
            </a:r>
            <a:r>
              <a:rPr lang="zh-TW" altLang="en-US" dirty="0" smtClean="0"/>
              <a:t> </a:t>
            </a:r>
            <a:r>
              <a:rPr lang="en-US" altLang="zh-TW" dirty="0" smtClean="0"/>
              <a:t>/ DB </a:t>
            </a:r>
            <a:r>
              <a:rPr lang="zh-TW" altLang="en-US" dirty="0" smtClean="0"/>
              <a:t>只歸我用，且有專屬連線，</a:t>
            </a:r>
            <a:endParaRPr lang="en-US" altLang="zh-TW" dirty="0" smtClean="0"/>
          </a:p>
          <a:p>
            <a:r>
              <a:rPr lang="zh-TW" altLang="en-US" dirty="0" smtClean="0"/>
              <a:t>還需要設定 </a:t>
            </a:r>
            <a:r>
              <a:rPr lang="en-US" altLang="zh-TW" dirty="0" smtClean="0"/>
              <a:t>“</a:t>
            </a:r>
            <a:r>
              <a:rPr lang="zh-TW" altLang="en-US" dirty="0" smtClean="0"/>
              <a:t>整合式驗證</a:t>
            </a:r>
            <a:r>
              <a:rPr lang="en-US" altLang="zh-TW" dirty="0" smtClean="0"/>
              <a:t>”</a:t>
            </a:r>
            <a:r>
              <a:rPr lang="zh-TW" altLang="en-US" dirty="0" smtClean="0"/>
              <a:t> 嗎</a:t>
            </a:r>
            <a:r>
              <a:rPr lang="en-US" altLang="zh-TW" dirty="0" smtClean="0"/>
              <a:t>?</a:t>
            </a:r>
          </a:p>
          <a:p>
            <a:endParaRPr lang="en-US" altLang="zh-TW" dirty="0"/>
          </a:p>
          <a:p>
            <a:r>
              <a:rPr lang="en-US" altLang="zh-TW" dirty="0" smtClean="0"/>
              <a:t>OS</a:t>
            </a:r>
            <a:r>
              <a:rPr lang="zh-TW" altLang="en-US" dirty="0" smtClean="0"/>
              <a:t> 存在的價值，除了 </a:t>
            </a:r>
            <a:r>
              <a:rPr lang="en-US" altLang="zh-TW" dirty="0" smtClean="0"/>
              <a:t>LAUNCH</a:t>
            </a:r>
            <a:r>
              <a:rPr lang="zh-TW" altLang="en-US" dirty="0" smtClean="0"/>
              <a:t> </a:t>
            </a:r>
            <a:r>
              <a:rPr lang="en-US" altLang="zh-TW" dirty="0" smtClean="0"/>
              <a:t>APP</a:t>
            </a:r>
            <a:r>
              <a:rPr lang="zh-TW" altLang="en-US" dirty="0" smtClean="0"/>
              <a:t> 之外還剩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044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相關圖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584962"/>
            <a:ext cx="10058400" cy="449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最小化的作業系統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1269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如果</a:t>
            </a:r>
            <a:r>
              <a:rPr lang="zh-TW" altLang="en-US" dirty="0"/>
              <a:t> </a:t>
            </a:r>
            <a:r>
              <a:rPr lang="en-US" altLang="zh-TW" dirty="0" smtClean="0"/>
              <a:t>OS</a:t>
            </a:r>
            <a:r>
              <a:rPr lang="zh-TW" altLang="en-US" dirty="0"/>
              <a:t> </a:t>
            </a:r>
            <a:r>
              <a:rPr lang="zh-TW" altLang="en-US" dirty="0" smtClean="0"/>
              <a:t>跟</a:t>
            </a:r>
            <a:r>
              <a:rPr lang="zh-TW" altLang="en-US" dirty="0"/>
              <a:t> </a:t>
            </a:r>
            <a:r>
              <a:rPr lang="en-US" altLang="zh-TW" dirty="0" smtClean="0"/>
              <a:t>APP</a:t>
            </a:r>
            <a:r>
              <a:rPr lang="zh-TW" altLang="en-US" dirty="0"/>
              <a:t> </a:t>
            </a:r>
            <a:r>
              <a:rPr lang="zh-TW" altLang="en-US" dirty="0" smtClean="0"/>
              <a:t>一樣，用過即丟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以前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一套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OS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要執行上百個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，將來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上百套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OS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只要執行一個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如果一套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OS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只要執行一個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的話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設定跟程式都不需要改變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有改變就丟掉換新的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)…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不需要改變，就不需要管理工具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不需要管理工具，就不需要遠端存取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不需要遠端存取，就不需要過多的安全管控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只有一個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執行，就不需要過多的安全機制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457200" indent="-457200">
              <a:buFont typeface="+mj-lt"/>
              <a:buAutoNum type="arabicPeriod"/>
            </a:pP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這樣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會跑得又快又好，管理變得很簡單，只要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OP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做好佈署管理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9083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martinfowler.com/bliki/images/immutableServer/PhoenixServerLifecyc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54" y="1544817"/>
            <a:ext cx="10953750" cy="38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72528" y="6504317"/>
            <a:ext cx="513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http://martinfowler.com/bliki/ImmutableServer.html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Immutable Server (Before)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41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martinfowler.com/bliki/images/immutableServer/ImmutableServerLifecyc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262" y="1766977"/>
            <a:ext cx="9582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Immutable </a:t>
            </a:r>
            <a:r>
              <a:rPr lang="en-US" altLang="zh-TW" dirty="0" smtClean="0"/>
              <a:t>Server (After)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438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Windows Server </a:t>
            </a:r>
            <a:r>
              <a:rPr lang="zh-TW" altLang="en-US" dirty="0" smtClean="0"/>
              <a:t>支援的關鍵技術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838200" y="2532925"/>
            <a:ext cx="5982325" cy="139408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Windows Server 2016: </a:t>
            </a:r>
            <a:br>
              <a:rPr lang="en-US" altLang="zh-TW" sz="3200" dirty="0" smtClean="0"/>
            </a:br>
            <a:r>
              <a:rPr lang="zh-TW" altLang="en-US" sz="3200" dirty="0" smtClean="0"/>
              <a:t>特別版的 </a:t>
            </a:r>
            <a:r>
              <a:rPr lang="en-US" altLang="zh-TW" sz="3200" dirty="0" smtClean="0"/>
              <a:t>Kernel (</a:t>
            </a:r>
            <a:r>
              <a:rPr lang="en-US" altLang="zh-TW" sz="3200" b="1" dirty="0" smtClean="0">
                <a:solidFill>
                  <a:srgbClr val="FF0000"/>
                </a:solidFill>
              </a:rPr>
              <a:t>Nano Server?)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5" name="直線接點 4"/>
          <p:cNvCxnSpPr/>
          <p:nvPr/>
        </p:nvCxnSpPr>
        <p:spPr>
          <a:xfrm>
            <a:off x="6820525" y="2518348"/>
            <a:ext cx="2098623" cy="8135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6820525" y="3927423"/>
            <a:ext cx="2098623" cy="37475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838200" y="4504881"/>
            <a:ext cx="5982325" cy="139408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Windows Server 2016:</a:t>
            </a:r>
          </a:p>
          <a:p>
            <a:pPr algn="ctr"/>
            <a:r>
              <a:rPr lang="en-US" altLang="zh-TW" sz="3200" b="1" dirty="0" smtClean="0">
                <a:solidFill>
                  <a:srgbClr val="FF0000"/>
                </a:solidFill>
              </a:rPr>
              <a:t>Windows Container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11" name="直線接點 10"/>
          <p:cNvCxnSpPr/>
          <p:nvPr/>
        </p:nvCxnSpPr>
        <p:spPr>
          <a:xfrm flipV="1">
            <a:off x="6820525" y="4302177"/>
            <a:ext cx="2098623" cy="20311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6820525" y="5100778"/>
            <a:ext cx="2098623" cy="8135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0" y="1690688"/>
            <a:ext cx="2362200" cy="391477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838200" y="1516116"/>
            <a:ext cx="5982325" cy="8426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Windows Server 2016: </a:t>
            </a:r>
            <a:br>
              <a:rPr lang="en-US" altLang="zh-TW" sz="3200" dirty="0" smtClean="0"/>
            </a:br>
            <a:r>
              <a:rPr lang="en-US" altLang="zh-TW" sz="3200" b="1" dirty="0" smtClean="0">
                <a:solidFill>
                  <a:srgbClr val="FF0000"/>
                </a:solidFill>
              </a:rPr>
              <a:t>Nano Server / </a:t>
            </a:r>
            <a:r>
              <a:rPr lang="en-US" altLang="zh-TW" sz="3200" b="1" dirty="0" err="1" smtClean="0">
                <a:solidFill>
                  <a:srgbClr val="FF0000"/>
                </a:solidFill>
              </a:rPr>
              <a:t>ServerCore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14" name="直線接點 13"/>
          <p:cNvCxnSpPr/>
          <p:nvPr/>
        </p:nvCxnSpPr>
        <p:spPr>
          <a:xfrm>
            <a:off x="6820525" y="2373343"/>
            <a:ext cx="2171075" cy="98775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6820525" y="1501640"/>
            <a:ext cx="2171075" cy="140907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78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有史以來最小的 </a:t>
            </a:r>
            <a:r>
              <a:rPr lang="en-US" altLang="zh-TW" dirty="0" smtClean="0"/>
              <a:t>Windows </a:t>
            </a:r>
            <a:r>
              <a:rPr lang="en-US" altLang="zh-TW" dirty="0" err="1" smtClean="0"/>
              <a:t>NanoServer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9721"/>
            <a:ext cx="10563371" cy="442350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689231" y="5040923"/>
            <a:ext cx="3774831" cy="586154"/>
          </a:xfrm>
          <a:prstGeom prst="rect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圖說文字 4"/>
          <p:cNvSpPr/>
          <p:nvPr/>
        </p:nvSpPr>
        <p:spPr>
          <a:xfrm>
            <a:off x="7565292" y="3188677"/>
            <a:ext cx="3290277" cy="1297354"/>
          </a:xfrm>
          <a:prstGeom prst="wedgeRoundRectCallout">
            <a:avLst>
              <a:gd name="adj1" fmla="val -27009"/>
              <a:gd name="adj2" fmla="val 730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dirty="0" smtClean="0"/>
              <a:t>更新速度快 </a:t>
            </a:r>
            <a:r>
              <a:rPr lang="en-US" altLang="zh-TW" dirty="0" smtClean="0"/>
              <a:t>(</a:t>
            </a:r>
            <a:r>
              <a:rPr lang="zh-TW" altLang="en-US" dirty="0" smtClean="0"/>
              <a:t>以小時為單位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，體積小，整個 </a:t>
            </a:r>
            <a:r>
              <a:rPr lang="en-US" altLang="zh-TW" dirty="0" smtClean="0"/>
              <a:t>OS</a:t>
            </a:r>
            <a:r>
              <a:rPr lang="zh-TW" altLang="en-US" dirty="0" smtClean="0"/>
              <a:t> </a:t>
            </a:r>
            <a:r>
              <a:rPr lang="en-US" altLang="zh-TW" dirty="0" smtClean="0"/>
              <a:t>image</a:t>
            </a:r>
            <a:r>
              <a:rPr lang="zh-TW" altLang="en-US" dirty="0" smtClean="0"/>
              <a:t> 只有 </a:t>
            </a:r>
            <a:r>
              <a:rPr lang="en-US" altLang="zh-TW" dirty="0" smtClean="0"/>
              <a:t>333mb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785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什麼是</a:t>
            </a:r>
            <a:r>
              <a:rPr lang="zh-TW" altLang="en-US" dirty="0"/>
              <a:t> </a:t>
            </a:r>
            <a:r>
              <a:rPr lang="en-US" altLang="zh-TW" dirty="0" smtClean="0"/>
              <a:t>"</a:t>
            </a:r>
            <a:r>
              <a:rPr lang="zh-TW" altLang="en-US" dirty="0" smtClean="0"/>
              <a:t>容器</a:t>
            </a:r>
            <a:r>
              <a:rPr lang="en-US" altLang="zh-TW" dirty="0" smtClean="0"/>
              <a:t>"</a:t>
            </a:r>
            <a:r>
              <a:rPr lang="zh-TW" altLang="en-US" dirty="0" smtClean="0"/>
              <a:t> 技術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先從</a:t>
            </a:r>
            <a:r>
              <a:rPr lang="zh-TW" altLang="en-US" dirty="0"/>
              <a:t> </a:t>
            </a:r>
            <a:r>
              <a:rPr lang="en-US" altLang="zh-TW" dirty="0" err="1" smtClean="0"/>
              <a:t>Microservices</a:t>
            </a:r>
            <a:r>
              <a:rPr lang="en-US" altLang="zh-TW" dirty="0" smtClean="0"/>
              <a:t> (</a:t>
            </a:r>
            <a:r>
              <a:rPr lang="zh-TW" altLang="en-US" dirty="0" smtClean="0"/>
              <a:t>微服務</a:t>
            </a:r>
            <a:r>
              <a:rPr lang="en-US" altLang="zh-TW" dirty="0" smtClean="0"/>
              <a:t>) </a:t>
            </a:r>
            <a:r>
              <a:rPr lang="zh-TW" altLang="en-US" dirty="0" smtClean="0"/>
              <a:t>與 </a:t>
            </a:r>
            <a:r>
              <a:rPr lang="en-US" altLang="zh-TW" dirty="0" smtClean="0"/>
              <a:t>DevOps </a:t>
            </a:r>
            <a:r>
              <a:rPr lang="zh-TW" altLang="en-US" dirty="0" smtClean="0"/>
              <a:t>開始</a:t>
            </a:r>
            <a:r>
              <a:rPr lang="en-US" altLang="zh-TW" dirty="0" smtClean="0"/>
              <a:t>!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軟體佈署技術的演進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虛擬化技術 </a:t>
            </a:r>
            <a:r>
              <a:rPr lang="en-US" altLang="zh-TW" dirty="0" smtClean="0"/>
              <a:t>=&gt;</a:t>
            </a:r>
            <a:r>
              <a:rPr lang="zh-TW" altLang="en-US" dirty="0" smtClean="0"/>
              <a:t> 容器化技術</a:t>
            </a:r>
            <a:endParaRPr lang="en-US" altLang="zh-TW" dirty="0"/>
          </a:p>
          <a:p>
            <a:pPr lvl="1"/>
            <a:r>
              <a:rPr lang="zh-TW" altLang="en-US" dirty="0" smtClean="0"/>
              <a:t>拋棄式的 </a:t>
            </a:r>
            <a:r>
              <a:rPr lang="en-US" altLang="zh-TW" dirty="0" smtClean="0"/>
              <a:t>server</a:t>
            </a:r>
            <a:r>
              <a:rPr lang="zh-TW" altLang="en-US" dirty="0" smtClean="0"/>
              <a:t>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</a:t>
            </a:r>
            <a:r>
              <a:rPr lang="en-US" altLang="zh-TW" dirty="0" smtClean="0"/>
              <a:t>immutable</a:t>
            </a:r>
            <a:r>
              <a:rPr lang="zh-TW" altLang="en-US" dirty="0" smtClean="0"/>
              <a:t> </a:t>
            </a:r>
            <a:r>
              <a:rPr lang="en-US" altLang="zh-TW" dirty="0" smtClean="0"/>
              <a:t>server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Docker </a:t>
            </a:r>
            <a:r>
              <a:rPr lang="zh-TW" altLang="en-US" dirty="0" smtClean="0"/>
              <a:t>與 </a:t>
            </a:r>
            <a:r>
              <a:rPr lang="en-US" altLang="zh-TW" dirty="0" smtClean="0"/>
              <a:t>Windows</a:t>
            </a:r>
            <a:r>
              <a:rPr lang="zh-TW" altLang="en-US" dirty="0" smtClean="0"/>
              <a:t> </a:t>
            </a:r>
            <a:r>
              <a:rPr lang="en-US" altLang="zh-TW" dirty="0" smtClean="0"/>
              <a:t>Container</a:t>
            </a:r>
            <a:r>
              <a:rPr lang="zh-TW" altLang="en-US" dirty="0" smtClean="0"/>
              <a:t> 的關係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647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57939" y="1709738"/>
            <a:ext cx="11063422" cy="2852737"/>
          </a:xfrm>
        </p:spPr>
        <p:txBody>
          <a:bodyPr/>
          <a:lstStyle/>
          <a:p>
            <a:r>
              <a:rPr lang="en-US" altLang="zh-TW" dirty="0" smtClean="0"/>
              <a:t>Docker &amp;</a:t>
            </a:r>
            <a:r>
              <a:rPr lang="zh-TW" altLang="en-US" dirty="0" smtClean="0"/>
              <a:t> </a:t>
            </a:r>
            <a:r>
              <a:rPr lang="en-US" altLang="zh-TW" dirty="0" smtClean="0"/>
              <a:t>Windows</a:t>
            </a:r>
            <a:r>
              <a:rPr lang="zh-TW" altLang="en-US" dirty="0" smtClean="0"/>
              <a:t> </a:t>
            </a:r>
            <a:r>
              <a:rPr lang="en-US" altLang="zh-TW" dirty="0" smtClean="0"/>
              <a:t>Container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Docker </a:t>
            </a:r>
            <a:r>
              <a:rPr lang="zh-TW" altLang="en-US" dirty="0" smtClean="0"/>
              <a:t>與 </a:t>
            </a:r>
            <a:r>
              <a:rPr lang="en-US" altLang="zh-TW" dirty="0" smtClean="0"/>
              <a:t>Windows</a:t>
            </a:r>
            <a:r>
              <a:rPr lang="zh-TW" altLang="en-US" dirty="0" smtClean="0"/>
              <a:t> </a:t>
            </a:r>
            <a:r>
              <a:rPr lang="en-US" altLang="zh-TW" dirty="0" smtClean="0"/>
              <a:t>Container</a:t>
            </a:r>
            <a:r>
              <a:rPr lang="zh-TW" altLang="en-US" dirty="0" smtClean="0"/>
              <a:t> 的關係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7856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容器化技術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628478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App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4628479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628478" y="4061013"/>
            <a:ext cx="6527202" cy="551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Container Engine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628478" y="4679578"/>
            <a:ext cx="6527202" cy="10354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Host OS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6390043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App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390044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498815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App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9498816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8291457" y="3442448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……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703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Docker (Linux)</a:t>
            </a:r>
            <a:r>
              <a:rPr lang="zh-TW" altLang="en-US" dirty="0" smtClean="0"/>
              <a:t> </a:t>
            </a:r>
            <a:r>
              <a:rPr lang="en-US" altLang="zh-TW" dirty="0" smtClean="0"/>
              <a:t>– Eco System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628478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Linux</a:t>
            </a:r>
            <a:r>
              <a:rPr lang="en-US" altLang="zh-TW" dirty="0" smtClean="0"/>
              <a:t> App</a:t>
            </a:r>
          </a:p>
        </p:txBody>
      </p:sp>
      <p:sp>
        <p:nvSpPr>
          <p:cNvPr id="5" name="矩形 4"/>
          <p:cNvSpPr/>
          <p:nvPr/>
        </p:nvSpPr>
        <p:spPr>
          <a:xfrm>
            <a:off x="4628479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Linux </a:t>
            </a:r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628478" y="4061013"/>
            <a:ext cx="6527202" cy="551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Docker </a:t>
            </a:r>
            <a:r>
              <a:rPr lang="en-US" altLang="zh-TW" dirty="0" smtClean="0"/>
              <a:t>Engine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628478" y="4679578"/>
            <a:ext cx="6527202" cy="10354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OS: </a:t>
            </a:r>
            <a:r>
              <a:rPr lang="en-US" altLang="zh-TW" b="1" dirty="0" smtClean="0">
                <a:solidFill>
                  <a:srgbClr val="FF0000"/>
                </a:solidFill>
              </a:rPr>
              <a:t>Linux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291457" y="3442448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……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6459967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Linux</a:t>
            </a:r>
            <a:r>
              <a:rPr lang="en-US" altLang="zh-TW" dirty="0" smtClean="0"/>
              <a:t> App</a:t>
            </a:r>
          </a:p>
        </p:txBody>
      </p:sp>
      <p:sp>
        <p:nvSpPr>
          <p:cNvPr id="15" name="矩形 14"/>
          <p:cNvSpPr/>
          <p:nvPr/>
        </p:nvSpPr>
        <p:spPr>
          <a:xfrm>
            <a:off x="6459968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Linux </a:t>
            </a:r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9498815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Linux</a:t>
            </a:r>
            <a:r>
              <a:rPr lang="en-US" altLang="zh-TW" dirty="0" smtClean="0"/>
              <a:t> App</a:t>
            </a:r>
          </a:p>
        </p:txBody>
      </p:sp>
      <p:sp>
        <p:nvSpPr>
          <p:cNvPr id="17" name="矩形 16"/>
          <p:cNvSpPr/>
          <p:nvPr/>
        </p:nvSpPr>
        <p:spPr>
          <a:xfrm>
            <a:off x="9498816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Linux </a:t>
            </a:r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3" name="圓角矩形 2"/>
          <p:cNvSpPr/>
          <p:nvPr/>
        </p:nvSpPr>
        <p:spPr>
          <a:xfrm>
            <a:off x="2173045" y="4061013"/>
            <a:ext cx="1304365" cy="6185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Docker CLI</a:t>
            </a:r>
            <a:endParaRPr lang="zh-TW" altLang="en-US" dirty="0"/>
          </a:p>
        </p:txBody>
      </p:sp>
      <p:sp>
        <p:nvSpPr>
          <p:cNvPr id="18" name="向右箭號 17"/>
          <p:cNvSpPr/>
          <p:nvPr/>
        </p:nvSpPr>
        <p:spPr>
          <a:xfrm>
            <a:off x="3665669" y="4208929"/>
            <a:ext cx="779929" cy="28238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3638775" y="3670611"/>
            <a:ext cx="839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Docker</a:t>
            </a:r>
          </a:p>
          <a:p>
            <a:pPr algn="ctr"/>
            <a:r>
              <a:rPr lang="en-US" altLang="zh-TW" dirty="0" smtClean="0"/>
              <a:t>API</a:t>
            </a:r>
            <a:endParaRPr lang="zh-TW" altLang="en-US" dirty="0"/>
          </a:p>
        </p:txBody>
      </p:sp>
      <p:sp>
        <p:nvSpPr>
          <p:cNvPr id="8" name="雲朵形 7"/>
          <p:cNvSpPr/>
          <p:nvPr/>
        </p:nvSpPr>
        <p:spPr>
          <a:xfrm>
            <a:off x="305665" y="2455363"/>
            <a:ext cx="2242463" cy="1538414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Docker Hub</a:t>
            </a:r>
          </a:p>
          <a:p>
            <a:pPr algn="ctr"/>
            <a:r>
              <a:rPr lang="en-US" altLang="zh-TW" dirty="0" smtClean="0"/>
              <a:t>(Registry)</a:t>
            </a:r>
            <a:endParaRPr lang="zh-TW" altLang="en-US" dirty="0"/>
          </a:p>
        </p:txBody>
      </p:sp>
      <p:sp>
        <p:nvSpPr>
          <p:cNvPr id="21" name="向右箭號 20"/>
          <p:cNvSpPr/>
          <p:nvPr/>
        </p:nvSpPr>
        <p:spPr>
          <a:xfrm>
            <a:off x="2666730" y="3279648"/>
            <a:ext cx="1776179" cy="33159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2873333" y="3002311"/>
            <a:ext cx="1238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Docker</a:t>
            </a:r>
            <a:r>
              <a:rPr lang="zh-TW" altLang="en-US" dirty="0"/>
              <a:t> </a:t>
            </a:r>
            <a:r>
              <a:rPr lang="en-US" altLang="zh-TW" dirty="0" smtClean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149153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Docker for Windows</a:t>
            </a:r>
            <a:endParaRPr lang="zh-TW" altLang="en-US" dirty="0"/>
          </a:p>
        </p:txBody>
      </p:sp>
      <p:sp>
        <p:nvSpPr>
          <p:cNvPr id="3" name="圓角矩形 2"/>
          <p:cNvSpPr/>
          <p:nvPr/>
        </p:nvSpPr>
        <p:spPr>
          <a:xfrm>
            <a:off x="2030867" y="5191005"/>
            <a:ext cx="1304365" cy="6185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Docker CLI</a:t>
            </a:r>
            <a:endParaRPr lang="zh-TW" altLang="en-US" dirty="0"/>
          </a:p>
        </p:txBody>
      </p:sp>
      <p:sp>
        <p:nvSpPr>
          <p:cNvPr id="18" name="向右箭號 17"/>
          <p:cNvSpPr/>
          <p:nvPr/>
        </p:nvSpPr>
        <p:spPr>
          <a:xfrm>
            <a:off x="3523491" y="5338921"/>
            <a:ext cx="779929" cy="28238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3496597" y="4800603"/>
            <a:ext cx="839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Docker</a:t>
            </a:r>
          </a:p>
          <a:p>
            <a:pPr algn="ctr"/>
            <a:r>
              <a:rPr lang="en-US" altLang="zh-TW" dirty="0" smtClean="0"/>
              <a:t>API</a:t>
            </a:r>
            <a:endParaRPr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>
            <a:off x="4420497" y="2447365"/>
            <a:ext cx="7005918" cy="2675240"/>
            <a:chOff x="2528047" y="1737360"/>
            <a:chExt cx="7005918" cy="4340711"/>
          </a:xfrm>
        </p:grpSpPr>
        <p:sp>
          <p:nvSpPr>
            <p:cNvPr id="8" name="圓角矩形 7"/>
            <p:cNvSpPr/>
            <p:nvPr/>
          </p:nvSpPr>
          <p:spPr>
            <a:xfrm>
              <a:off x="2528047" y="1737360"/>
              <a:ext cx="7005918" cy="4340711"/>
            </a:xfrm>
            <a:prstGeom prst="roundRect">
              <a:avLst>
                <a:gd name="adj" fmla="val 5824"/>
              </a:avLst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2710927" y="2070848"/>
              <a:ext cx="1645920" cy="130436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FF0000"/>
                  </a:solidFill>
                </a:rPr>
                <a:t>Linux</a:t>
              </a:r>
              <a:r>
                <a:rPr lang="en-US" altLang="zh-TW" dirty="0" smtClean="0"/>
                <a:t> App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2710928" y="3442448"/>
              <a:ext cx="1656864" cy="55132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FF0000"/>
                  </a:solidFill>
                </a:rPr>
                <a:t>Linux </a:t>
              </a:r>
              <a:r>
                <a:rPr lang="en-US" altLang="zh-TW" dirty="0" smtClean="0"/>
                <a:t>Bins / Lib</a:t>
              </a:r>
              <a:endParaRPr lang="zh-TW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2710927" y="4061013"/>
              <a:ext cx="6527202" cy="55132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FF0000"/>
                  </a:solidFill>
                </a:rPr>
                <a:t>Docker </a:t>
              </a:r>
              <a:r>
                <a:rPr lang="en-US" altLang="zh-TW" dirty="0" smtClean="0"/>
                <a:t>Engine</a:t>
              </a:r>
              <a:endParaRPr lang="zh-TW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2710927" y="4679578"/>
              <a:ext cx="6527202" cy="103542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OS: </a:t>
              </a:r>
              <a:r>
                <a:rPr lang="en-US" altLang="zh-TW" b="1" dirty="0" smtClean="0">
                  <a:solidFill>
                    <a:srgbClr val="FF0000"/>
                  </a:solidFill>
                </a:rPr>
                <a:t>Linux (</a:t>
              </a:r>
              <a:r>
                <a:rPr lang="en-US" altLang="zh-TW" b="1" dirty="0" err="1" smtClean="0">
                  <a:solidFill>
                    <a:srgbClr val="FF0000"/>
                  </a:solidFill>
                </a:rPr>
                <a:t>Apline</a:t>
              </a:r>
              <a:r>
                <a:rPr lang="en-US" altLang="zh-TW" b="1" dirty="0" smtClean="0">
                  <a:solidFill>
                    <a:srgbClr val="FF0000"/>
                  </a:solidFill>
                </a:rPr>
                <a:t> Linux + </a:t>
              </a:r>
              <a:r>
                <a:rPr lang="en-US" altLang="zh-TW" b="1" dirty="0" err="1" smtClean="0">
                  <a:solidFill>
                    <a:srgbClr val="FF0000"/>
                  </a:solidFill>
                </a:rPr>
                <a:t>Busybox</a:t>
              </a:r>
              <a:r>
                <a:rPr lang="en-US" altLang="zh-TW" b="1" dirty="0" smtClean="0">
                  <a:solidFill>
                    <a:srgbClr val="FF0000"/>
                  </a:solidFill>
                </a:rPr>
                <a:t>)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6373906" y="3442448"/>
              <a:ext cx="5164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……</a:t>
              </a:r>
              <a:endParaRPr lang="zh-TW" altLang="en-US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4542416" y="2070848"/>
              <a:ext cx="1645920" cy="130436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FF0000"/>
                  </a:solidFill>
                </a:rPr>
                <a:t>Linux</a:t>
              </a:r>
              <a:r>
                <a:rPr lang="en-US" altLang="zh-TW" dirty="0" smtClean="0"/>
                <a:t> App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4542417" y="3442448"/>
              <a:ext cx="1656864" cy="55132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FF0000"/>
                  </a:solidFill>
                </a:rPr>
                <a:t>Linux </a:t>
              </a:r>
              <a:r>
                <a:rPr lang="en-US" altLang="zh-TW" dirty="0" smtClean="0"/>
                <a:t>Bins / Lib</a:t>
              </a:r>
              <a:endParaRPr lang="zh-TW" altLang="en-US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7581264" y="2070848"/>
              <a:ext cx="1645920" cy="130436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FF0000"/>
                  </a:solidFill>
                </a:rPr>
                <a:t>Linux</a:t>
              </a:r>
              <a:r>
                <a:rPr lang="en-US" altLang="zh-TW" dirty="0" smtClean="0"/>
                <a:t> App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7581265" y="3442448"/>
              <a:ext cx="1656864" cy="55132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FF0000"/>
                  </a:solidFill>
                </a:rPr>
                <a:t>Linux </a:t>
              </a:r>
              <a:r>
                <a:rPr lang="en-US" altLang="zh-TW" dirty="0" smtClean="0"/>
                <a:t>Bins / Lib</a:t>
              </a:r>
              <a:endParaRPr lang="zh-TW" altLang="en-US" dirty="0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2626296" y="5597570"/>
              <a:ext cx="2555508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Hyper-V Virtual Machine</a:t>
              </a:r>
              <a:endParaRPr lang="zh-TW" altLang="en-US" dirty="0"/>
            </a:p>
          </p:txBody>
        </p:sp>
      </p:grpSp>
      <p:sp>
        <p:nvSpPr>
          <p:cNvPr id="10" name="矩形 9"/>
          <p:cNvSpPr/>
          <p:nvPr/>
        </p:nvSpPr>
        <p:spPr>
          <a:xfrm>
            <a:off x="4420497" y="5143039"/>
            <a:ext cx="7005918" cy="74677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Docker for Windows + Docker Tools</a:t>
            </a:r>
            <a:endParaRPr lang="zh-TW" altLang="en-US" dirty="0"/>
          </a:p>
        </p:txBody>
      </p:sp>
      <p:sp>
        <p:nvSpPr>
          <p:cNvPr id="20" name="雲朵形 19"/>
          <p:cNvSpPr/>
          <p:nvPr/>
        </p:nvSpPr>
        <p:spPr>
          <a:xfrm>
            <a:off x="305665" y="2455363"/>
            <a:ext cx="2242463" cy="1538414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Docker Hub</a:t>
            </a:r>
          </a:p>
          <a:p>
            <a:pPr algn="ctr"/>
            <a:r>
              <a:rPr lang="en-US" altLang="zh-TW" dirty="0" smtClean="0"/>
              <a:t>(Registry)</a:t>
            </a:r>
            <a:endParaRPr lang="zh-TW" altLang="en-US" dirty="0"/>
          </a:p>
        </p:txBody>
      </p:sp>
      <p:sp>
        <p:nvSpPr>
          <p:cNvPr id="21" name="向右箭號 20"/>
          <p:cNvSpPr/>
          <p:nvPr/>
        </p:nvSpPr>
        <p:spPr>
          <a:xfrm>
            <a:off x="2666730" y="3279648"/>
            <a:ext cx="1776179" cy="33159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2873333" y="3002311"/>
            <a:ext cx="1238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Docker</a:t>
            </a:r>
            <a:r>
              <a:rPr lang="zh-TW" altLang="en-US" dirty="0"/>
              <a:t> </a:t>
            </a:r>
            <a:r>
              <a:rPr lang="en-US" altLang="zh-TW" dirty="0" smtClean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149883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Windows Container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628478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</a:t>
            </a:r>
            <a:r>
              <a:rPr lang="en-US" altLang="zh-TW" dirty="0" smtClean="0"/>
              <a:t> App</a:t>
            </a:r>
          </a:p>
        </p:txBody>
      </p:sp>
      <p:sp>
        <p:nvSpPr>
          <p:cNvPr id="5" name="矩形 4"/>
          <p:cNvSpPr/>
          <p:nvPr/>
        </p:nvSpPr>
        <p:spPr>
          <a:xfrm>
            <a:off x="4628479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 </a:t>
            </a:r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628478" y="4061013"/>
            <a:ext cx="6527202" cy="551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Windows Container </a:t>
            </a:r>
            <a:r>
              <a:rPr lang="en-US" altLang="zh-TW" dirty="0" smtClean="0"/>
              <a:t>Engine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628478" y="4679578"/>
            <a:ext cx="6527202" cy="10354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OS: </a:t>
            </a:r>
            <a:r>
              <a:rPr lang="en-US" altLang="zh-TW" b="1" dirty="0" smtClean="0">
                <a:solidFill>
                  <a:srgbClr val="FF0000"/>
                </a:solidFill>
              </a:rPr>
              <a:t>Windows 10 Pro / 2016 (with Hyper-V)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291457" y="3442448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……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6459967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</a:t>
            </a:r>
            <a:r>
              <a:rPr lang="en-US" altLang="zh-TW" dirty="0" smtClean="0"/>
              <a:t> App</a:t>
            </a:r>
          </a:p>
        </p:txBody>
      </p:sp>
      <p:sp>
        <p:nvSpPr>
          <p:cNvPr id="15" name="矩形 14"/>
          <p:cNvSpPr/>
          <p:nvPr/>
        </p:nvSpPr>
        <p:spPr>
          <a:xfrm>
            <a:off x="6459968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 </a:t>
            </a:r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9498815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</a:t>
            </a:r>
            <a:r>
              <a:rPr lang="en-US" altLang="zh-TW" dirty="0" smtClean="0"/>
              <a:t> App</a:t>
            </a:r>
          </a:p>
        </p:txBody>
      </p:sp>
      <p:sp>
        <p:nvSpPr>
          <p:cNvPr id="17" name="矩形 16"/>
          <p:cNvSpPr/>
          <p:nvPr/>
        </p:nvSpPr>
        <p:spPr>
          <a:xfrm>
            <a:off x="9498816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 </a:t>
            </a:r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13" name="圓角矩形 12"/>
          <p:cNvSpPr/>
          <p:nvPr/>
        </p:nvSpPr>
        <p:spPr>
          <a:xfrm>
            <a:off x="2173045" y="4061013"/>
            <a:ext cx="1304365" cy="6185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Docker CLI</a:t>
            </a:r>
            <a:endParaRPr lang="zh-TW" altLang="en-US" dirty="0"/>
          </a:p>
        </p:txBody>
      </p:sp>
      <p:sp>
        <p:nvSpPr>
          <p:cNvPr id="18" name="向右箭號 17"/>
          <p:cNvSpPr/>
          <p:nvPr/>
        </p:nvSpPr>
        <p:spPr>
          <a:xfrm>
            <a:off x="3665669" y="4208929"/>
            <a:ext cx="779929" cy="28238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3638775" y="3670611"/>
            <a:ext cx="839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Docker</a:t>
            </a:r>
          </a:p>
          <a:p>
            <a:pPr algn="ctr"/>
            <a:r>
              <a:rPr lang="en-US" altLang="zh-TW" dirty="0" smtClean="0"/>
              <a:t>API</a:t>
            </a:r>
            <a:endParaRPr lang="zh-TW" altLang="en-US" dirty="0"/>
          </a:p>
        </p:txBody>
      </p:sp>
      <p:sp>
        <p:nvSpPr>
          <p:cNvPr id="20" name="雲朵形 19"/>
          <p:cNvSpPr/>
          <p:nvPr/>
        </p:nvSpPr>
        <p:spPr>
          <a:xfrm>
            <a:off x="305665" y="2455363"/>
            <a:ext cx="2242463" cy="1538414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Docker Hub</a:t>
            </a:r>
          </a:p>
          <a:p>
            <a:pPr algn="ctr"/>
            <a:r>
              <a:rPr lang="en-US" altLang="zh-TW" dirty="0" smtClean="0"/>
              <a:t>(Registry)</a:t>
            </a:r>
            <a:endParaRPr lang="zh-TW" altLang="en-US" dirty="0"/>
          </a:p>
        </p:txBody>
      </p:sp>
      <p:sp>
        <p:nvSpPr>
          <p:cNvPr id="21" name="向右箭號 20"/>
          <p:cNvSpPr/>
          <p:nvPr/>
        </p:nvSpPr>
        <p:spPr>
          <a:xfrm>
            <a:off x="2666730" y="3279648"/>
            <a:ext cx="1776179" cy="33159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2873333" y="3002311"/>
            <a:ext cx="1238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Docker</a:t>
            </a:r>
            <a:r>
              <a:rPr lang="zh-TW" altLang="en-US" dirty="0"/>
              <a:t> </a:t>
            </a:r>
            <a:r>
              <a:rPr lang="en-US" altLang="zh-TW" dirty="0" smtClean="0"/>
              <a:t>Pull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557939" y="5997844"/>
            <a:ext cx="10831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Microsoft </a:t>
            </a:r>
            <a:r>
              <a:rPr lang="zh-TW" altLang="en-US" dirty="0" smtClean="0"/>
              <a:t>打造支援容器化技術的 </a:t>
            </a:r>
            <a:r>
              <a:rPr lang="en-US" altLang="zh-TW" dirty="0" smtClean="0"/>
              <a:t>Windows Kernel, </a:t>
            </a:r>
            <a:r>
              <a:rPr lang="zh-TW" altLang="en-US" dirty="0" smtClean="0"/>
              <a:t>同時擁抱已成熟的 </a:t>
            </a:r>
            <a:r>
              <a:rPr lang="en-US" altLang="zh-TW" dirty="0" smtClean="0"/>
              <a:t>Docker</a:t>
            </a:r>
            <a:r>
              <a:rPr lang="zh-TW" altLang="en-US" dirty="0" smtClean="0"/>
              <a:t> 技術、</a:t>
            </a:r>
            <a:r>
              <a:rPr lang="en-US" altLang="zh-TW" dirty="0" smtClean="0"/>
              <a:t>API</a:t>
            </a:r>
            <a:r>
              <a:rPr lang="zh-TW" altLang="en-US" dirty="0" smtClean="0"/>
              <a:t>、工具鍊與生態圈，</a:t>
            </a:r>
            <a:endParaRPr lang="en-US" altLang="zh-TW" dirty="0" smtClean="0"/>
          </a:p>
          <a:p>
            <a:r>
              <a:rPr lang="zh-TW" altLang="en-US" dirty="0" smtClean="0"/>
              <a:t>創造 </a:t>
            </a:r>
            <a:r>
              <a:rPr lang="en-US" altLang="zh-TW" dirty="0" smtClean="0"/>
              <a:t>Windows</a:t>
            </a:r>
            <a:r>
              <a:rPr lang="zh-TW" altLang="en-US" dirty="0" smtClean="0"/>
              <a:t> </a:t>
            </a:r>
            <a:r>
              <a:rPr lang="en-US" altLang="zh-TW" dirty="0" smtClean="0"/>
              <a:t>Container </a:t>
            </a:r>
            <a:r>
              <a:rPr lang="zh-TW" altLang="en-US" dirty="0" smtClean="0"/>
              <a:t>豐富的應用。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343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Windows Container License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832" y="1825625"/>
            <a:ext cx="10515600" cy="4351338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1026" name="Picture 2" descr="https://scontent-tpe1-1.xx.fbcdn.net/v/t34.0-12/15555666_10206109671420895_1680935927_n.png?oh=1e09815e6749a1baf5e2d83437430450&amp;oe=5861B8D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07" y="1589359"/>
            <a:ext cx="10504805" cy="427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45304" y="6357663"/>
            <a:ext cx="12046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http://</a:t>
            </a:r>
            <a:r>
              <a:rPr lang="en-US" altLang="zh-TW" dirty="0" smtClean="0"/>
              <a:t>download.microsoft.com/download/7/2/9/7290EA05-DC56-4BED-9400-138C5701F174/WS2016LicensingDatasheet.pdf</a:t>
            </a:r>
          </a:p>
          <a:p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192532" y="2717800"/>
            <a:ext cx="10634980" cy="8509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0754360" y="2039112"/>
            <a:ext cx="14376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Win10 pro</a:t>
            </a:r>
          </a:p>
          <a:p>
            <a:pPr algn="ctr">
              <a:lnSpc>
                <a:spcPct val="150000"/>
              </a:lnSpc>
            </a:pPr>
            <a:r>
              <a:rPr lang="en-US" sz="2000" dirty="0" smtClean="0"/>
              <a:t>O</a:t>
            </a:r>
          </a:p>
          <a:p>
            <a:pPr algn="ctr"/>
            <a:r>
              <a:rPr lang="en-US" sz="2000" dirty="0" smtClean="0"/>
              <a:t>O</a:t>
            </a:r>
          </a:p>
          <a:p>
            <a:pPr algn="ctr"/>
            <a:r>
              <a:rPr lang="en-US" sz="2000" dirty="0" smtClean="0"/>
              <a:t>X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303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wild0522.gitbooks.io/yeasy_dp/content/_images/docker_compos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407" y="2990088"/>
            <a:ext cx="3062097" cy="374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Demo: Docker Compose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77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50950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Defining </a:t>
            </a:r>
            <a:r>
              <a:rPr lang="en-US" altLang="zh-TW" dirty="0"/>
              <a:t>and running complex </a:t>
            </a:r>
            <a:r>
              <a:rPr lang="en-US" altLang="zh-TW" dirty="0" smtClean="0"/>
              <a:t>applications</a:t>
            </a:r>
            <a:br>
              <a:rPr lang="en-US" altLang="zh-TW" dirty="0" smtClean="0"/>
            </a:br>
            <a:r>
              <a:rPr lang="en-US" altLang="zh-TW" dirty="0" smtClean="0"/>
              <a:t>with Docker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218" name="Picture 2" descr="docker-compose_w_45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51" y="1825625"/>
            <a:ext cx="57932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556" y="1825625"/>
            <a:ext cx="5105750" cy="4351338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>
            <a:off x="5365736" y="3439820"/>
            <a:ext cx="1219200" cy="1122947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946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088332" y="1160585"/>
            <a:ext cx="5273741" cy="4718487"/>
          </a:xfrm>
          <a:prstGeom prst="rect">
            <a:avLst/>
          </a:prstGeom>
          <a:solidFill>
            <a:srgbClr val="FFFFFF">
              <a:alpha val="32157"/>
            </a:srgbClr>
          </a:solidFill>
          <a:ln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5733325" y="2435961"/>
            <a:ext cx="2144889" cy="84666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DEMO-WEB81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5733324" y="4840495"/>
            <a:ext cx="4357510" cy="87488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DEMO-VOLUME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5733325" y="1465116"/>
            <a:ext cx="4357510" cy="81844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DEMO-PROXY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使用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IIS-ARR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or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NGINX)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7945946" y="2435961"/>
            <a:ext cx="2144889" cy="84666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DEMO-WEB82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030" name="Picture 6" descr="「docker volume」的圖片搜尋結果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528" b="591"/>
          <a:stretch/>
        </p:blipFill>
        <p:spPr bwMode="auto">
          <a:xfrm>
            <a:off x="9503813" y="1895893"/>
            <a:ext cx="555626" cy="43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接點 12"/>
          <p:cNvCxnSpPr>
            <a:endCxn id="8" idx="0"/>
          </p:cNvCxnSpPr>
          <p:nvPr/>
        </p:nvCxnSpPr>
        <p:spPr>
          <a:xfrm>
            <a:off x="7912080" y="844227"/>
            <a:ext cx="0" cy="620889"/>
          </a:xfrm>
          <a:prstGeom prst="line">
            <a:avLst/>
          </a:prstGeom>
          <a:ln w="82550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9503813" y="3282628"/>
            <a:ext cx="0" cy="1557867"/>
          </a:xfrm>
          <a:prstGeom prst="line">
            <a:avLst/>
          </a:prstGeom>
          <a:ln w="82550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6467102" y="3282628"/>
            <a:ext cx="0" cy="1557867"/>
          </a:xfrm>
          <a:prstGeom prst="line">
            <a:avLst/>
          </a:prstGeom>
          <a:ln w="82550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>
            <a:off x="6850923" y="2283561"/>
            <a:ext cx="0" cy="234501"/>
          </a:xfrm>
          <a:prstGeom prst="line">
            <a:avLst/>
          </a:prstGeom>
          <a:ln w="82550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9018389" y="2283561"/>
            <a:ext cx="0" cy="234501"/>
          </a:xfrm>
          <a:prstGeom prst="line">
            <a:avLst/>
          </a:prstGeom>
          <a:ln w="82550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「disk volume icon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014" y="5340030"/>
            <a:ext cx="304799" cy="30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「docker volume」的圖片搜尋結果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528" b="591"/>
          <a:stretch/>
        </p:blipFill>
        <p:spPr bwMode="auto">
          <a:xfrm>
            <a:off x="9503813" y="2886363"/>
            <a:ext cx="555626" cy="43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「docker volume」的圖片搜尋結果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528" b="591"/>
          <a:stretch/>
        </p:blipFill>
        <p:spPr bwMode="auto">
          <a:xfrm>
            <a:off x="7338284" y="2886363"/>
            <a:ext cx="555626" cy="43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5088331" y="5893560"/>
            <a:ext cx="3323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Testing / Production Environment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884344" y="1160585"/>
            <a:ext cx="2997494" cy="1643030"/>
          </a:xfrm>
          <a:prstGeom prst="rect">
            <a:avLst/>
          </a:prstGeom>
          <a:solidFill>
            <a:srgbClr val="FFFFFF">
              <a:alpha val="32157"/>
            </a:srgbClr>
          </a:solidFill>
          <a:ln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884344" y="2866540"/>
            <a:ext cx="1896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Docker Repository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026" name="Picture 2" descr="「visual studio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176" y="4294332"/>
            <a:ext cx="2937098" cy="15419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25" name="文字方塊 24"/>
          <p:cNvSpPr txBox="1"/>
          <p:nvPr/>
        </p:nvSpPr>
        <p:spPr>
          <a:xfrm>
            <a:off x="1884344" y="5879072"/>
            <a:ext cx="1151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Developer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6" name="直線單箭頭接點 5"/>
          <p:cNvCxnSpPr>
            <a:stCxn id="1026" idx="0"/>
            <a:endCxn id="22" idx="2"/>
          </p:cNvCxnSpPr>
          <p:nvPr/>
        </p:nvCxnSpPr>
        <p:spPr>
          <a:xfrm flipV="1">
            <a:off x="3379725" y="2803615"/>
            <a:ext cx="3366" cy="14907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4649037" y="1726145"/>
            <a:ext cx="7182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圓角矩形 33"/>
          <p:cNvSpPr/>
          <p:nvPr/>
        </p:nvSpPr>
        <p:spPr>
          <a:xfrm>
            <a:off x="2305176" y="1316338"/>
            <a:ext cx="614218" cy="55418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5" name="圓角矩形 34"/>
          <p:cNvSpPr/>
          <p:nvPr/>
        </p:nvSpPr>
        <p:spPr>
          <a:xfrm>
            <a:off x="2305176" y="2032954"/>
            <a:ext cx="614218" cy="55418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6" name="圓角矩形 35"/>
          <p:cNvSpPr/>
          <p:nvPr/>
        </p:nvSpPr>
        <p:spPr>
          <a:xfrm>
            <a:off x="3081799" y="2032954"/>
            <a:ext cx="614218" cy="55418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8" name="圓角矩形 37"/>
          <p:cNvSpPr/>
          <p:nvPr/>
        </p:nvSpPr>
        <p:spPr>
          <a:xfrm>
            <a:off x="3081799" y="1307145"/>
            <a:ext cx="614218" cy="55418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" name="圓角矩形 39"/>
          <p:cNvSpPr/>
          <p:nvPr/>
        </p:nvSpPr>
        <p:spPr>
          <a:xfrm>
            <a:off x="3851015" y="1307145"/>
            <a:ext cx="614218" cy="55418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圓角矩形 43"/>
          <p:cNvSpPr/>
          <p:nvPr/>
        </p:nvSpPr>
        <p:spPr>
          <a:xfrm>
            <a:off x="3851015" y="2032954"/>
            <a:ext cx="614218" cy="55418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標題 11"/>
          <p:cNvSpPr>
            <a:spLocks noGrp="1"/>
          </p:cNvSpPr>
          <p:nvPr>
            <p:ph type="title" idx="4294967295"/>
          </p:nvPr>
        </p:nvSpPr>
        <p:spPr>
          <a:xfrm>
            <a:off x="1805355" y="721089"/>
            <a:ext cx="10058400" cy="1449387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BUILD</a:t>
            </a:r>
            <a:r>
              <a:rPr lang="zh-TW" altLang="en-US" dirty="0" smtClean="0"/>
              <a:t> 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 </a:t>
            </a:r>
            <a:r>
              <a:rPr lang="en-US" altLang="zh-TW" dirty="0" smtClean="0"/>
              <a:t>SHIP</a:t>
            </a:r>
            <a:r>
              <a:rPr lang="zh-TW" altLang="en-US" dirty="0" smtClean="0"/>
              <a:t> 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 </a:t>
            </a:r>
            <a:r>
              <a:rPr lang="en-US" altLang="zh-TW" dirty="0" smtClean="0"/>
              <a:t>RUN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2459886" y="3410712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PUSH</a:t>
            </a:r>
            <a:endParaRPr lang="en-US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4709995" y="18293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29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總結</a:t>
            </a:r>
            <a:r>
              <a:rPr lang="en-US" altLang="zh-TW" dirty="0" smtClean="0"/>
              <a:t>:</a:t>
            </a:r>
            <a:r>
              <a:rPr lang="zh-TW" altLang="en-US" dirty="0"/>
              <a:t> </a:t>
            </a:r>
            <a:r>
              <a:rPr lang="zh-TW" altLang="en-US" dirty="0" smtClean="0"/>
              <a:t>為何我需要 </a:t>
            </a:r>
            <a:r>
              <a:rPr lang="en-US" altLang="zh-TW" dirty="0" smtClean="0"/>
              <a:t>Windows Container</a:t>
            </a:r>
            <a:r>
              <a:rPr lang="zh-TW" altLang="en-US" dirty="0" smtClean="0"/>
              <a:t> 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能沿用所有 </a:t>
            </a:r>
            <a:r>
              <a:rPr lang="en-US" altLang="zh-TW" dirty="0" smtClean="0"/>
              <a:t>Windows</a:t>
            </a:r>
            <a:r>
              <a:rPr lang="zh-TW" altLang="en-US" dirty="0" smtClean="0"/>
              <a:t> 的開發資源及應用程式，改用容器化的佈署與執行方式。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適用於 </a:t>
            </a:r>
            <a:r>
              <a:rPr lang="en-US" altLang="zh-TW" dirty="0" smtClean="0"/>
              <a:t>ASP.NET</a:t>
            </a:r>
            <a:r>
              <a:rPr lang="zh-TW" altLang="en-US" dirty="0" smtClean="0"/>
              <a:t> 廣大的企業應用 </a:t>
            </a:r>
            <a:r>
              <a:rPr lang="en-US" altLang="zh-TW" dirty="0" smtClean="0"/>
              <a:t>(</a:t>
            </a:r>
            <a:r>
              <a:rPr lang="zh-TW" altLang="en-US" dirty="0" smtClean="0"/>
              <a:t>目前 </a:t>
            </a:r>
            <a:r>
              <a:rPr lang="en-US" altLang="zh-TW" dirty="0" smtClean="0"/>
              <a:t>Docker</a:t>
            </a:r>
            <a:r>
              <a:rPr lang="zh-TW" altLang="en-US" dirty="0" smtClean="0"/>
              <a:t> 只支援 </a:t>
            </a:r>
            <a:r>
              <a:rPr lang="en-US" altLang="zh-TW" dirty="0" smtClean="0"/>
              <a:t>Linux)</a:t>
            </a:r>
          </a:p>
          <a:p>
            <a:endParaRPr lang="en-US" altLang="zh-TW" dirty="0"/>
          </a:p>
          <a:p>
            <a:r>
              <a:rPr lang="zh-TW" altLang="en-US" dirty="0" smtClean="0"/>
              <a:t>豐富與大量的</a:t>
            </a:r>
            <a:r>
              <a:rPr lang="zh-TW" altLang="en-US" dirty="0"/>
              <a:t> </a:t>
            </a:r>
            <a:r>
              <a:rPr lang="en-US" altLang="zh-TW" dirty="0" smtClean="0"/>
              <a:t>Docker</a:t>
            </a:r>
            <a:r>
              <a:rPr lang="zh-TW" altLang="en-US" dirty="0"/>
              <a:t> </a:t>
            </a:r>
            <a:r>
              <a:rPr lang="zh-TW" altLang="en-US" dirty="0" smtClean="0"/>
              <a:t>資源與服務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更容易地達成 </a:t>
            </a:r>
            <a:r>
              <a:rPr lang="en-US" altLang="zh-TW" dirty="0" smtClean="0"/>
              <a:t>Windows</a:t>
            </a:r>
            <a:r>
              <a:rPr lang="zh-TW" altLang="en-US" dirty="0" smtClean="0"/>
              <a:t> </a:t>
            </a:r>
            <a:r>
              <a:rPr lang="en-US" altLang="zh-TW" dirty="0" smtClean="0"/>
              <a:t>+</a:t>
            </a:r>
            <a:r>
              <a:rPr lang="zh-TW" altLang="en-US" dirty="0" smtClean="0"/>
              <a:t> </a:t>
            </a:r>
            <a:r>
              <a:rPr lang="en-US" altLang="zh-TW" dirty="0" smtClean="0"/>
              <a:t>Linux</a:t>
            </a:r>
            <a:r>
              <a:rPr lang="zh-TW" altLang="en-US" dirty="0" smtClean="0"/>
              <a:t> 佈署模式 </a:t>
            </a:r>
            <a:r>
              <a:rPr lang="en-US" altLang="zh-TW" dirty="0" smtClean="0"/>
              <a:t>(</a:t>
            </a:r>
            <a:r>
              <a:rPr lang="zh-TW" altLang="en-US" dirty="0" smtClean="0"/>
              <a:t>統一透過 </a:t>
            </a:r>
            <a:r>
              <a:rPr lang="en-US" altLang="zh-TW" dirty="0" smtClean="0"/>
              <a:t>Docker)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61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開發人員需要學習 </a:t>
            </a:r>
            <a:r>
              <a:rPr lang="en-US" altLang="zh-TW" dirty="0" smtClean="0"/>
              <a:t>container</a:t>
            </a:r>
            <a:r>
              <a:rPr lang="zh-TW" altLang="en-US" dirty="0" smtClean="0"/>
              <a:t> 技術的理由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軟體架構的主流趨勢</a:t>
            </a:r>
            <a:r>
              <a:rPr lang="en-US" altLang="zh-TW" dirty="0" smtClean="0"/>
              <a:t>:</a:t>
            </a:r>
            <a:r>
              <a:rPr lang="zh-TW" altLang="en-US" dirty="0" smtClean="0"/>
              <a:t> 微服務架構 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Microservices</a:t>
            </a:r>
            <a:r>
              <a:rPr lang="zh-TW" altLang="en-US" dirty="0" smtClean="0"/>
              <a:t> </a:t>
            </a:r>
            <a:r>
              <a:rPr lang="en-US" altLang="zh-TW" dirty="0" smtClean="0"/>
              <a:t>Architecture)</a:t>
            </a:r>
          </a:p>
          <a:p>
            <a:pPr marL="457200" lvl="1" indent="0">
              <a:buNone/>
            </a:pPr>
            <a:r>
              <a:rPr lang="zh-TW" altLang="en-US" dirty="0" smtClean="0"/>
              <a:t>將系統切割成數個獨立運作的小型服務。在維運階段要佈署的服務遠多於傳統的架構。能否落實快速及大量的</a:t>
            </a:r>
            <a:r>
              <a:rPr lang="zh-TW" altLang="en-US" b="1" dirty="0" smtClean="0">
                <a:solidFill>
                  <a:srgbClr val="FF0000"/>
                </a:solidFill>
              </a:rPr>
              <a:t>服務佈署</a:t>
            </a:r>
            <a:r>
              <a:rPr lang="zh-TW" altLang="en-US" dirty="0" smtClean="0"/>
              <a:t>是關鍵之一。</a:t>
            </a:r>
            <a:endParaRPr lang="en-US" altLang="zh-TW" dirty="0" smtClean="0"/>
          </a:p>
          <a:p>
            <a:pPr marL="457200" lvl="1" indent="0">
              <a:buNone/>
            </a:pPr>
            <a:endParaRPr lang="en-US" altLang="zh-TW" dirty="0"/>
          </a:p>
          <a:p>
            <a:r>
              <a:rPr lang="zh-TW" altLang="en-US" dirty="0" smtClean="0"/>
              <a:t>軟體開發與營運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DevOps (Develop + Operation)</a:t>
            </a:r>
          </a:p>
          <a:p>
            <a:pPr marL="457200" lvl="1" indent="0">
              <a:buNone/>
            </a:pPr>
            <a:r>
              <a:rPr lang="zh-TW" altLang="en-US" dirty="0" smtClean="0"/>
              <a:t>營運團隊要能密切的跟開發團隊配合，做到每日數十次的更新及佈署，需要更好的</a:t>
            </a:r>
            <a:r>
              <a:rPr lang="zh-TW" altLang="en-US" b="1" dirty="0" smtClean="0">
                <a:solidFill>
                  <a:srgbClr val="FF0000"/>
                </a:solidFill>
              </a:rPr>
              <a:t>軟體佈署</a:t>
            </a:r>
            <a:r>
              <a:rPr lang="zh-TW" altLang="en-US" dirty="0" smtClean="0"/>
              <a:t>技術。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導入最大的障礙</a:t>
            </a:r>
            <a:r>
              <a:rPr lang="en-US" altLang="zh-TW" dirty="0" smtClean="0"/>
              <a:t>:</a:t>
            </a:r>
            <a:r>
              <a:rPr lang="zh-TW" altLang="en-US" dirty="0" smtClean="0"/>
              <a:t> 大量軟體的部署與管理不易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249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Question?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87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謝謝大家 </a:t>
            </a:r>
            <a:r>
              <a:rPr lang="en-US" altLang="zh-TW" dirty="0">
                <a:sym typeface="Wingdings" panose="05000000000000000000" pitchFamily="2" charset="2"/>
              </a:rPr>
              <a:t>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請支持 安德魯的部落格 </a:t>
            </a:r>
            <a:r>
              <a:rPr lang="en-US" altLang="zh-TW" dirty="0" smtClean="0"/>
              <a:t>~</a:t>
            </a:r>
          </a:p>
          <a:p>
            <a:r>
              <a:rPr lang="en-US" altLang="zh-TW" sz="2000" dirty="0"/>
              <a:t>https://</a:t>
            </a:r>
            <a:r>
              <a:rPr lang="en-US" altLang="zh-TW" sz="2000" dirty="0" smtClean="0"/>
              <a:t>www.facebook.com/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>andrew.blog.0928</a:t>
            </a:r>
            <a:r>
              <a:rPr lang="en-US" altLang="zh-TW" sz="2000" dirty="0" smtClean="0"/>
              <a:t>/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667" y="2677287"/>
            <a:ext cx="4514850" cy="3295650"/>
          </a:xfrm>
          <a:prstGeom prst="rect">
            <a:avLst/>
          </a:prstGeom>
        </p:spPr>
      </p:pic>
      <p:pic>
        <p:nvPicPr>
          <p:cNvPr id="3" name="Picture 2" descr="http://www.tibame.com/active/free/images/tibame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667" y="1752571"/>
            <a:ext cx="2267042" cy="92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41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21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6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「docker image layer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511" y="446385"/>
            <a:ext cx="8298312" cy="576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3381554" y="5842844"/>
            <a:ext cx="493827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Based on windows server core with ASP.NET image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4468482" y="4934310"/>
            <a:ext cx="221900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Windows server 2016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599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bg1"/>
                </a:solidFill>
              </a:rPr>
              <a:t>搭配容器技術的開發流程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 smtClean="0">
                <a:solidFill>
                  <a:schemeClr val="bg1"/>
                </a:solidFill>
              </a:rPr>
              <a:t>BUILD!</a:t>
            </a:r>
            <a:r>
              <a:rPr lang="zh-TW" altLang="en-US" sz="3600" dirty="0" smtClean="0">
                <a:solidFill>
                  <a:schemeClr val="bg1"/>
                </a:solidFill>
              </a:rPr>
              <a:t>  </a:t>
            </a:r>
            <a:r>
              <a:rPr lang="en-US" altLang="zh-TW" sz="3600" dirty="0" smtClean="0">
                <a:solidFill>
                  <a:schemeClr val="bg1"/>
                </a:solidFill>
              </a:rPr>
              <a:t>SHIP! </a:t>
            </a:r>
            <a:r>
              <a:rPr lang="zh-TW" altLang="en-US" sz="3600" dirty="0">
                <a:solidFill>
                  <a:schemeClr val="bg1"/>
                </a:solidFill>
              </a:rPr>
              <a:t> </a:t>
            </a:r>
            <a:r>
              <a:rPr lang="en-US" altLang="zh-TW" sz="3600" dirty="0" smtClean="0">
                <a:solidFill>
                  <a:schemeClr val="bg1"/>
                </a:solidFill>
              </a:rPr>
              <a:t>RUN!</a:t>
            </a:r>
          </a:p>
        </p:txBody>
      </p:sp>
    </p:spTree>
    <p:extLst>
      <p:ext uri="{BB962C8B-B14F-4D97-AF65-F5344CB8AC3E}">
        <p14:creationId xmlns:p14="http://schemas.microsoft.com/office/powerpoint/2010/main" val="163875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運輸業的 貨櫃 </a:t>
            </a:r>
            <a:r>
              <a:rPr lang="en-US" altLang="zh-TW" dirty="0" smtClean="0"/>
              <a:t>(container) </a:t>
            </a:r>
            <a:r>
              <a:rPr lang="zh-TW" altLang="en-US" dirty="0" smtClean="0"/>
              <a:t>革命</a:t>
            </a:r>
            <a:endParaRPr lang="zh-TW" altLang="en-US" dirty="0"/>
          </a:p>
        </p:txBody>
      </p:sp>
      <p:pic>
        <p:nvPicPr>
          <p:cNvPr id="4" name="Picture 2" descr="d4d-1-00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722" y="1326161"/>
            <a:ext cx="9500556" cy="535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9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 descr="d4d-1-00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688" y="1197490"/>
            <a:ext cx="9914624" cy="560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08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 descr="d4d-1-00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952" y="1263349"/>
            <a:ext cx="9742096" cy="547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8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Docker </a:t>
            </a:r>
            <a:r>
              <a:rPr lang="zh-TW" altLang="en-US" dirty="0" smtClean="0"/>
              <a:t>的標準流程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Build,</a:t>
            </a:r>
            <a:r>
              <a:rPr lang="zh-TW" altLang="en-US" dirty="0" smtClean="0"/>
              <a:t> </a:t>
            </a:r>
            <a:r>
              <a:rPr lang="en-US" altLang="zh-TW" dirty="0" smtClean="0"/>
              <a:t>Ship,</a:t>
            </a:r>
            <a:r>
              <a:rPr lang="zh-TW" altLang="en-US" dirty="0" smtClean="0"/>
              <a:t> </a:t>
            </a:r>
            <a:r>
              <a:rPr lang="en-US" altLang="zh-TW" dirty="0" smtClean="0"/>
              <a:t>Run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8" name="Picture 4" descr="http://www.onlyeric.com/uploads/Docker_DevOps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28565"/>
            <a:ext cx="10581320" cy="474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1028700" y="1825624"/>
            <a:ext cx="2921000" cy="170497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>
                <a:solidFill>
                  <a:schemeClr val="accent1"/>
                </a:solidFill>
              </a:rPr>
              <a:t>Build from </a:t>
            </a:r>
            <a:r>
              <a:rPr lang="en-US" altLang="zh-TW" sz="3600" dirty="0" err="1" smtClean="0">
                <a:solidFill>
                  <a:schemeClr val="accent1"/>
                </a:solidFill>
              </a:rPr>
              <a:t>Dockerfile</a:t>
            </a:r>
            <a:endParaRPr lang="zh-TW" altLang="en-US" sz="3600" dirty="0">
              <a:solidFill>
                <a:schemeClr val="accent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4763610" y="1825624"/>
            <a:ext cx="2921000" cy="170497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>
                <a:solidFill>
                  <a:schemeClr val="accent1"/>
                </a:solidFill>
              </a:rPr>
              <a:t>Push to Registry</a:t>
            </a:r>
            <a:endParaRPr lang="zh-TW" altLang="en-US" sz="3600" dirty="0">
              <a:solidFill>
                <a:schemeClr val="accent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8306910" y="1825624"/>
            <a:ext cx="2921000" cy="170497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>
                <a:solidFill>
                  <a:schemeClr val="accent1"/>
                </a:solidFill>
              </a:rPr>
              <a:t>Pull Image</a:t>
            </a:r>
          </a:p>
          <a:p>
            <a:pPr algn="ctr"/>
            <a:r>
              <a:rPr lang="en-US" altLang="zh-TW" sz="3600" dirty="0" smtClean="0">
                <a:solidFill>
                  <a:schemeClr val="accent1"/>
                </a:solidFill>
              </a:rPr>
              <a:t>And Run</a:t>
            </a:r>
            <a:endParaRPr lang="zh-TW" alt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88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軟體架構的發展趨勢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                                </a:t>
            </a:r>
            <a:r>
              <a:rPr lang="en-US" altLang="zh-TW" dirty="0" smtClean="0"/>
              <a:t>[</a:t>
            </a:r>
            <a:r>
              <a:rPr lang="zh-TW" altLang="en-US" dirty="0" smtClean="0"/>
              <a:t>微服務架構</a:t>
            </a:r>
            <a:r>
              <a:rPr lang="en-US" altLang="zh-TW" dirty="0" smtClean="0"/>
              <a:t>]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微服務架構，解決了日益複雜的軟體架構。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804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Docker Swarm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194" name="Picture 2" descr="「docker swarm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818" y="1564170"/>
            <a:ext cx="4812632" cy="4742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49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30" y="1027906"/>
            <a:ext cx="10890140" cy="482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61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32" y="785381"/>
            <a:ext cx="10952136" cy="5287238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19932" y="6279989"/>
            <a:ext cx="6072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https://azure.microsoft.com/zh-tw/services/container-service/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011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548640" y="6176963"/>
            <a:ext cx="10922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docs.microsoft.com/zh-tw/virtualization/windowscontainers/manage-docker/optimize-windows-dockerfile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9" y="365125"/>
            <a:ext cx="10922221" cy="1209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1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81481E-6 L 1.25E-6 -0.8569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01168" y="6528816"/>
            <a:ext cx="7199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https://stefanscherer.github.io/keep-your-windows-containers-up-to-date/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303425"/>
            <a:ext cx="10515598" cy="625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4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ounded Rectangle 66"/>
          <p:cNvSpPr/>
          <p:nvPr/>
        </p:nvSpPr>
        <p:spPr bwMode="auto">
          <a:xfrm>
            <a:off x="1563484" y="3346126"/>
            <a:ext cx="2288744" cy="761892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9" name="Rounded Rectangle 68"/>
          <p:cNvSpPr/>
          <p:nvPr/>
        </p:nvSpPr>
        <p:spPr bwMode="auto">
          <a:xfrm>
            <a:off x="1563484" y="4188688"/>
            <a:ext cx="2288744" cy="761892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0" name="Rounded Rectangle 69"/>
          <p:cNvSpPr/>
          <p:nvPr/>
        </p:nvSpPr>
        <p:spPr bwMode="auto">
          <a:xfrm>
            <a:off x="1563484" y="5031250"/>
            <a:ext cx="2288744" cy="761892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7439891" y="3562664"/>
            <a:ext cx="3645668" cy="2832595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Rounded Rectangle 58"/>
          <p:cNvSpPr/>
          <p:nvPr/>
        </p:nvSpPr>
        <p:spPr bwMode="auto">
          <a:xfrm>
            <a:off x="6748596" y="4042887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Rounded Rectangle 59"/>
          <p:cNvSpPr/>
          <p:nvPr/>
        </p:nvSpPr>
        <p:spPr bwMode="auto">
          <a:xfrm>
            <a:off x="8323670" y="3207940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Rounded Rectangle 60"/>
          <p:cNvSpPr/>
          <p:nvPr/>
        </p:nvSpPr>
        <p:spPr bwMode="auto">
          <a:xfrm>
            <a:off x="6748596" y="5091818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Rounded Rectangle 61"/>
          <p:cNvSpPr/>
          <p:nvPr/>
        </p:nvSpPr>
        <p:spPr bwMode="auto">
          <a:xfrm>
            <a:off x="9906315" y="4038525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Rounded Rectangle 62"/>
          <p:cNvSpPr/>
          <p:nvPr/>
        </p:nvSpPr>
        <p:spPr bwMode="auto">
          <a:xfrm>
            <a:off x="9895611" y="5057473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4" name="Rounded Rectangle 63"/>
          <p:cNvSpPr/>
          <p:nvPr/>
        </p:nvSpPr>
        <p:spPr bwMode="auto">
          <a:xfrm>
            <a:off x="8323670" y="5911015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" y="281433"/>
            <a:ext cx="5986052" cy="533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Monolithic application approach</a:t>
            </a:r>
          </a:p>
        </p:txBody>
      </p:sp>
      <p:sp>
        <p:nvSpPr>
          <p:cNvPr id="9" name="Rectangle 8"/>
          <p:cNvSpPr/>
          <p:nvPr/>
        </p:nvSpPr>
        <p:spPr>
          <a:xfrm>
            <a:off x="5986053" y="268813"/>
            <a:ext cx="6450422" cy="533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Microservices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application approach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47272" y="1129974"/>
            <a:ext cx="3392336" cy="2061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 </a:t>
            </a:r>
            <a:r>
              <a:rPr kumimoji="0" lang="en-US" sz="1599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microservice</a:t>
            </a: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application separates functionality into separate smaller services.</a:t>
            </a:r>
          </a:p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Scales out by deploying each service independently creating instances of these services across servers/VMs/containers</a:t>
            </a:r>
          </a:p>
        </p:txBody>
      </p:sp>
      <p:sp>
        <p:nvSpPr>
          <p:cNvPr id="12" name="Hexagon 11"/>
          <p:cNvSpPr/>
          <p:nvPr/>
        </p:nvSpPr>
        <p:spPr bwMode="auto">
          <a:xfrm>
            <a:off x="9951509" y="1408943"/>
            <a:ext cx="272812" cy="244066"/>
          </a:xfrm>
          <a:prstGeom prst="hexagon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Hexagon 12"/>
          <p:cNvSpPr/>
          <p:nvPr/>
        </p:nvSpPr>
        <p:spPr bwMode="auto">
          <a:xfrm>
            <a:off x="11131355" y="1936871"/>
            <a:ext cx="272812" cy="244066"/>
          </a:xfrm>
          <a:prstGeom prst="hexagon">
            <a:avLst/>
          </a:prstGeom>
          <a:solidFill>
            <a:srgbClr val="FF8C00">
              <a:lumMod val="75000"/>
            </a:srgbClr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Hexagon 13"/>
          <p:cNvSpPr/>
          <p:nvPr/>
        </p:nvSpPr>
        <p:spPr bwMode="auto">
          <a:xfrm>
            <a:off x="11564235" y="1694542"/>
            <a:ext cx="272812" cy="244066"/>
          </a:xfrm>
          <a:prstGeom prst="hexag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Hexagon 14"/>
          <p:cNvSpPr/>
          <p:nvPr/>
        </p:nvSpPr>
        <p:spPr bwMode="auto">
          <a:xfrm>
            <a:off x="9930527" y="1431219"/>
            <a:ext cx="272812" cy="244066"/>
          </a:xfrm>
          <a:prstGeom prst="hexagon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Hexagon 15"/>
          <p:cNvSpPr/>
          <p:nvPr/>
        </p:nvSpPr>
        <p:spPr bwMode="auto">
          <a:xfrm>
            <a:off x="9955568" y="1384297"/>
            <a:ext cx="272812" cy="244066"/>
          </a:xfrm>
          <a:prstGeom prst="hexagon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Hexagon 16"/>
          <p:cNvSpPr/>
          <p:nvPr/>
        </p:nvSpPr>
        <p:spPr bwMode="auto">
          <a:xfrm>
            <a:off x="9951096" y="1964837"/>
            <a:ext cx="272812" cy="244066"/>
          </a:xfrm>
          <a:prstGeom prst="hexagon">
            <a:avLst>
              <a:gd name="adj" fmla="val 55889"/>
              <a:gd name="vf" fmla="val 11547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Hexagon 17"/>
          <p:cNvSpPr/>
          <p:nvPr/>
        </p:nvSpPr>
        <p:spPr bwMode="auto">
          <a:xfrm>
            <a:off x="9920509" y="1936871"/>
            <a:ext cx="272812" cy="244066"/>
          </a:xfrm>
          <a:prstGeom prst="hexagon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Hexagon 18"/>
          <p:cNvSpPr/>
          <p:nvPr/>
        </p:nvSpPr>
        <p:spPr bwMode="auto">
          <a:xfrm>
            <a:off x="9937732" y="1983197"/>
            <a:ext cx="272812" cy="244066"/>
          </a:xfrm>
          <a:prstGeom prst="hexagon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Hexagon 19"/>
          <p:cNvSpPr/>
          <p:nvPr/>
        </p:nvSpPr>
        <p:spPr bwMode="auto">
          <a:xfrm>
            <a:off x="10350653" y="1727613"/>
            <a:ext cx="272812" cy="244066"/>
          </a:xfrm>
          <a:prstGeom prst="hexagon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Hexagon 20"/>
          <p:cNvSpPr/>
          <p:nvPr/>
        </p:nvSpPr>
        <p:spPr bwMode="auto">
          <a:xfrm>
            <a:off x="10391969" y="1678564"/>
            <a:ext cx="272812" cy="244066"/>
          </a:xfrm>
          <a:prstGeom prst="hexagon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Hexagon 21"/>
          <p:cNvSpPr/>
          <p:nvPr/>
        </p:nvSpPr>
        <p:spPr bwMode="auto">
          <a:xfrm>
            <a:off x="10348780" y="1693159"/>
            <a:ext cx="272812" cy="244066"/>
          </a:xfrm>
          <a:prstGeom prst="hexagon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ounded Rectangle 25"/>
          <p:cNvSpPr/>
          <p:nvPr/>
        </p:nvSpPr>
        <p:spPr bwMode="auto">
          <a:xfrm>
            <a:off x="10919019" y="1294011"/>
            <a:ext cx="1023415" cy="1019294"/>
          </a:xfrm>
          <a:prstGeom prst="roundRect">
            <a:avLst/>
          </a:prstGeom>
          <a:noFill/>
          <a:ln w="10795" cap="flat" cmpd="sng" algn="ctr">
            <a:solidFill>
              <a:schemeClr val="tx1"/>
            </a:solidFill>
            <a:prstDash val="lgDash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96472" y="975981"/>
            <a:ext cx="3456340" cy="2061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 monolithic application has most of its functionality within a few processes that are componentized with libraries. </a:t>
            </a:r>
          </a:p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Scales by cloning the app on multiple servers/VMs/Containers</a:t>
            </a:r>
          </a:p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957" y="1367721"/>
            <a:ext cx="605950" cy="60238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935" y="1423533"/>
            <a:ext cx="605950" cy="60238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380" y="1658307"/>
            <a:ext cx="605950" cy="602386"/>
          </a:xfrm>
          <a:prstGeom prst="rect">
            <a:avLst/>
          </a:prstGeom>
        </p:spPr>
      </p:pic>
      <p:sp>
        <p:nvSpPr>
          <p:cNvPr id="32" name="Hexagon 31"/>
          <p:cNvSpPr/>
          <p:nvPr/>
        </p:nvSpPr>
        <p:spPr bwMode="auto">
          <a:xfrm>
            <a:off x="9886120" y="1371416"/>
            <a:ext cx="366566" cy="309828"/>
          </a:xfrm>
          <a:prstGeom prst="hexagon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Rounded Rectangle 34"/>
          <p:cNvSpPr/>
          <p:nvPr/>
        </p:nvSpPr>
        <p:spPr bwMode="auto">
          <a:xfrm>
            <a:off x="9684116" y="1294010"/>
            <a:ext cx="1023415" cy="1019294"/>
          </a:xfrm>
          <a:prstGeom prst="roundRect">
            <a:avLst/>
          </a:prstGeom>
          <a:noFill/>
          <a:ln w="10795" cap="flat" cmpd="sng" algn="ctr">
            <a:solidFill>
              <a:schemeClr val="tx1"/>
            </a:solidFill>
            <a:prstDash val="lgDash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845105" y="945708"/>
            <a:ext cx="749118" cy="37668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App 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1065134" y="932513"/>
            <a:ext cx="786721" cy="376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App 2</a:t>
            </a:r>
          </a:p>
        </p:txBody>
      </p:sp>
      <p:sp>
        <p:nvSpPr>
          <p:cNvPr id="38" name="Hexagon 37"/>
          <p:cNvSpPr/>
          <p:nvPr/>
        </p:nvSpPr>
        <p:spPr bwMode="auto">
          <a:xfrm>
            <a:off x="11124830" y="1418134"/>
            <a:ext cx="272812" cy="244066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Hexagon 38"/>
          <p:cNvSpPr/>
          <p:nvPr/>
        </p:nvSpPr>
        <p:spPr bwMode="auto">
          <a:xfrm>
            <a:off x="11124830" y="1408943"/>
            <a:ext cx="272812" cy="244066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Hexagon 39"/>
          <p:cNvSpPr/>
          <p:nvPr/>
        </p:nvSpPr>
        <p:spPr bwMode="auto">
          <a:xfrm>
            <a:off x="11139818" y="1365785"/>
            <a:ext cx="272812" cy="244066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Hexagon 40"/>
          <p:cNvSpPr/>
          <p:nvPr/>
        </p:nvSpPr>
        <p:spPr bwMode="auto">
          <a:xfrm>
            <a:off x="11085559" y="1949836"/>
            <a:ext cx="272812" cy="244066"/>
          </a:xfrm>
          <a:prstGeom prst="hexagon">
            <a:avLst/>
          </a:prstGeom>
          <a:solidFill>
            <a:srgbClr val="FF8C00">
              <a:lumMod val="75000"/>
            </a:srgbClr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Hexagon 41"/>
          <p:cNvSpPr/>
          <p:nvPr/>
        </p:nvSpPr>
        <p:spPr bwMode="auto">
          <a:xfrm>
            <a:off x="11577474" y="1671877"/>
            <a:ext cx="272812" cy="244066"/>
          </a:xfrm>
          <a:prstGeom prst="hexag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Hexagon 42"/>
          <p:cNvSpPr/>
          <p:nvPr/>
        </p:nvSpPr>
        <p:spPr bwMode="auto">
          <a:xfrm>
            <a:off x="11539836" y="1668912"/>
            <a:ext cx="272812" cy="244066"/>
          </a:xfrm>
          <a:prstGeom prst="hexag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Hexagon 43"/>
          <p:cNvSpPr/>
          <p:nvPr/>
        </p:nvSpPr>
        <p:spPr bwMode="auto">
          <a:xfrm>
            <a:off x="11168371" y="1946260"/>
            <a:ext cx="272812" cy="244066"/>
          </a:xfrm>
          <a:prstGeom prst="hexagon">
            <a:avLst/>
          </a:prstGeom>
          <a:solidFill>
            <a:srgbClr val="FF8C00">
              <a:lumMod val="75000"/>
            </a:srgbClr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 flipH="1">
            <a:off x="5986053" y="297316"/>
            <a:ext cx="3617" cy="6097943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grpSp>
        <p:nvGrpSpPr>
          <p:cNvPr id="46" name="Group 45"/>
          <p:cNvGrpSpPr/>
          <p:nvPr/>
        </p:nvGrpSpPr>
        <p:grpSpPr>
          <a:xfrm>
            <a:off x="4005161" y="966264"/>
            <a:ext cx="1023415" cy="1341120"/>
            <a:chOff x="4004846" y="965905"/>
            <a:chExt cx="1023560" cy="1341310"/>
          </a:xfrm>
        </p:grpSpPr>
        <p:sp>
          <p:nvSpPr>
            <p:cNvPr id="47" name="Rounded Rectangle 46"/>
            <p:cNvSpPr/>
            <p:nvPr/>
          </p:nvSpPr>
          <p:spPr bwMode="auto">
            <a:xfrm>
              <a:off x="4004846" y="1287776"/>
              <a:ext cx="1023560" cy="1019439"/>
            </a:xfrm>
            <a:prstGeom prst="roundRect">
              <a:avLst/>
            </a:prstGeom>
            <a:solidFill>
              <a:sysClr val="window" lastClr="FFFFFF">
                <a:lumMod val="75000"/>
              </a:sysClr>
            </a:solidFill>
            <a:ln w="10795" cap="flat" cmpd="sng" algn="ctr">
              <a:solidFill>
                <a:srgbClr val="40404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096326" y="1489621"/>
              <a:ext cx="286870" cy="309872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383196" y="1884030"/>
              <a:ext cx="286870" cy="30987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670066" y="1489621"/>
              <a:ext cx="286870" cy="30987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160986" y="965905"/>
              <a:ext cx="749224" cy="3767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App 1</a:t>
              </a:r>
            </a:p>
          </p:txBody>
        </p:sp>
      </p:grpSp>
      <p:sp>
        <p:nvSpPr>
          <p:cNvPr id="52" name="Hexagon 51"/>
          <p:cNvSpPr/>
          <p:nvPr/>
        </p:nvSpPr>
        <p:spPr bwMode="auto">
          <a:xfrm>
            <a:off x="9919926" y="1974226"/>
            <a:ext cx="272812" cy="244066"/>
          </a:xfrm>
          <a:prstGeom prst="hexagon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Hexagon 52"/>
          <p:cNvSpPr/>
          <p:nvPr/>
        </p:nvSpPr>
        <p:spPr bwMode="auto">
          <a:xfrm>
            <a:off x="9903286" y="1962407"/>
            <a:ext cx="272812" cy="244066"/>
          </a:xfrm>
          <a:prstGeom prst="hexagon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Hexagon 53"/>
          <p:cNvSpPr/>
          <p:nvPr/>
        </p:nvSpPr>
        <p:spPr bwMode="auto">
          <a:xfrm>
            <a:off x="11119123" y="1401439"/>
            <a:ext cx="272812" cy="244066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Hexagon 54"/>
          <p:cNvSpPr/>
          <p:nvPr/>
        </p:nvSpPr>
        <p:spPr bwMode="auto">
          <a:xfrm>
            <a:off x="11124877" y="1414274"/>
            <a:ext cx="272812" cy="244066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" name="Hexagon 55"/>
          <p:cNvSpPr/>
          <p:nvPr/>
        </p:nvSpPr>
        <p:spPr bwMode="auto">
          <a:xfrm>
            <a:off x="11130979" y="1382388"/>
            <a:ext cx="272812" cy="244066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7" name="Hexagon 56"/>
          <p:cNvSpPr/>
          <p:nvPr/>
        </p:nvSpPr>
        <p:spPr bwMode="auto">
          <a:xfrm>
            <a:off x="10346033" y="1713392"/>
            <a:ext cx="272812" cy="244066"/>
          </a:xfrm>
          <a:prstGeom prst="hexagon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Hexagon 57"/>
          <p:cNvSpPr/>
          <p:nvPr/>
        </p:nvSpPr>
        <p:spPr bwMode="auto">
          <a:xfrm>
            <a:off x="10367571" y="1709022"/>
            <a:ext cx="272812" cy="244066"/>
          </a:xfrm>
          <a:prstGeom prst="hexagon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Hexagon 32"/>
          <p:cNvSpPr/>
          <p:nvPr/>
        </p:nvSpPr>
        <p:spPr bwMode="auto">
          <a:xfrm>
            <a:off x="9886120" y="1935598"/>
            <a:ext cx="366566" cy="309828"/>
          </a:xfrm>
          <a:prstGeom prst="hexagon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Hexagon 33"/>
          <p:cNvSpPr/>
          <p:nvPr/>
        </p:nvSpPr>
        <p:spPr bwMode="auto">
          <a:xfrm>
            <a:off x="10303479" y="1660278"/>
            <a:ext cx="366566" cy="309828"/>
          </a:xfrm>
          <a:prstGeom prst="hexagon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Hexagon 22"/>
          <p:cNvSpPr/>
          <p:nvPr/>
        </p:nvSpPr>
        <p:spPr bwMode="auto">
          <a:xfrm>
            <a:off x="11084478" y="1363718"/>
            <a:ext cx="366566" cy="309828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Hexagon 24"/>
          <p:cNvSpPr/>
          <p:nvPr/>
        </p:nvSpPr>
        <p:spPr bwMode="auto">
          <a:xfrm>
            <a:off x="11501837" y="1652581"/>
            <a:ext cx="366566" cy="309828"/>
          </a:xfrm>
          <a:prstGeom prst="hexag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Hexagon 23"/>
          <p:cNvSpPr/>
          <p:nvPr/>
        </p:nvSpPr>
        <p:spPr bwMode="auto">
          <a:xfrm>
            <a:off x="11084478" y="1927901"/>
            <a:ext cx="366566" cy="309828"/>
          </a:xfrm>
          <a:prstGeom prst="hexagon">
            <a:avLst/>
          </a:prstGeom>
          <a:solidFill>
            <a:srgbClr val="FF8C00">
              <a:lumMod val="75000"/>
            </a:srgbClr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6" name="圓角矩形 65"/>
          <p:cNvSpPr/>
          <p:nvPr/>
        </p:nvSpPr>
        <p:spPr>
          <a:xfrm>
            <a:off x="9113004" y="5201819"/>
            <a:ext cx="2944678" cy="122436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佈署的改變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容器化與分散式佈署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60080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878E-6 1.64321E-6 L -0.14488 0.296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50" y="1479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4542E-6 -2.0699E-6 L -0.16888 0.4105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50" y="2051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0214E-6 -2.62823E-6 L -0.16517 0.4945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59" y="247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432E-6 -2.55561E-6 L -0.08936 0.28121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68" y="1404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644E-6 -4.08534E-8 L -0.21764 0.39719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8" y="1985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9535E-8 -4.335E-6 L -0.1482 0.27985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16" y="1398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9535E-8 -2.55561E-6 L -0.04927 0.42284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4" y="2113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168E-6 -2.16523E-6 L -0.00664 0.35475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2" y="1772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6372E-6 2.9823E-6 L -0.02796 0.3229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4" y="16137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1626E-6 -4.52565E-6 L -0.05667 0.5163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4" y="2580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5885E-6 -4.54834E-6 L -0.34057 0.4065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28" y="20313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259E-6 -1.31185E-6 L -0.06944 0.2383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72" y="1191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48889E-7 -1.31185E-6 L -0.15484 0.5860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48" y="2930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5509E-7 1.02587E-6 L -0.10391 0.65501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95" y="3275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8159E-6 -3.24557E-6 L -0.08948 0.57944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0" y="28961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3342E-6 -2.72356E-6 L -0.27891 0.4634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52" y="23173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5308E-6 4.06264E-6 L -0.32589 0.38198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01" y="1908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339E-7 1.54789E-6 L -0.33138 0.52678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69" y="2632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5423E-6 1.89287E-6 L -0.21955 0.54607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78" y="27304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032E-6 3.69496E-6 L -0.21177 0.36178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95" y="18089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677E-7 -2.72356E-6 L -0.23768 0.4634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84" y="23173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57 2.26055E-6 L -0.20896 0.66273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69" y="33137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5857E-6 -1.51158E-6 L -0.06115 0.55947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64" y="2796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3707E-6 5.03858E-7 L -0.14475 0.23763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38" y="1187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1902E-6 1.39355E-6 L 0.01711 0.53245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" y="266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53" grpId="0" animBg="1"/>
      <p:bldP spid="54" grpId="0" animBg="1"/>
      <p:bldP spid="56" grpId="0" animBg="1"/>
      <p:bldP spid="57" grpId="0" animBg="1"/>
      <p:bldP spid="58" grpId="0" animBg="1"/>
      <p:bldP spid="6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martinfowler.com/bliki/images/microservice-verdict/productivity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6"/>
          <a:stretch/>
        </p:blipFill>
        <p:spPr bwMode="auto">
          <a:xfrm>
            <a:off x="1868875" y="633046"/>
            <a:ext cx="7875670" cy="609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0" y="6534834"/>
            <a:ext cx="7315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http://martinfowler.com/bliki/images/microservice-verdict/productivity.png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2" name="圓角矩形圖說文字 1"/>
          <p:cNvSpPr/>
          <p:nvPr/>
        </p:nvSpPr>
        <p:spPr>
          <a:xfrm>
            <a:off x="309966" y="4649493"/>
            <a:ext cx="2727701" cy="1270860"/>
          </a:xfrm>
          <a:prstGeom prst="wedgeRoundRectCallout">
            <a:avLst>
              <a:gd name="adj1" fmla="val 27616"/>
              <a:gd name="adj2" fmla="val -7864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dirty="0" smtClean="0"/>
              <a:t>系統複雜度低時，採用</a:t>
            </a:r>
            <a:r>
              <a:rPr lang="zh-TW" altLang="en-US" dirty="0"/>
              <a:t>微</a:t>
            </a:r>
            <a:r>
              <a:rPr lang="zh-TW" altLang="en-US" dirty="0" smtClean="0"/>
              <a:t>服務額外的管理負擔，讓整體的生產力較傳統架構氐</a:t>
            </a:r>
            <a:r>
              <a:rPr lang="zh-TW" altLang="en-US" dirty="0"/>
              <a:t>。</a:t>
            </a:r>
          </a:p>
        </p:txBody>
      </p:sp>
      <p:sp>
        <p:nvSpPr>
          <p:cNvPr id="6" name="圓角矩形圖說文字 5"/>
          <p:cNvSpPr/>
          <p:nvPr/>
        </p:nvSpPr>
        <p:spPr>
          <a:xfrm>
            <a:off x="8384584" y="4649493"/>
            <a:ext cx="3807416" cy="1642821"/>
          </a:xfrm>
          <a:prstGeom prst="wedgeRoundRectCallout">
            <a:avLst>
              <a:gd name="adj1" fmla="val -37482"/>
              <a:gd name="adj2" fmla="val -6721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dirty="0" smtClean="0"/>
              <a:t>當複雜度高的時候，就能彰顯微服務架構帶來的優勢。易於維護的特性，讓生產力能維持一定水準，遠超過傳統的架構。</a:t>
            </a:r>
            <a:endParaRPr lang="zh-TW" altLang="en-US" dirty="0"/>
          </a:p>
        </p:txBody>
      </p:sp>
      <p:sp>
        <p:nvSpPr>
          <p:cNvPr id="3" name="手繪多邊形 2"/>
          <p:cNvSpPr/>
          <p:nvPr/>
        </p:nvSpPr>
        <p:spPr>
          <a:xfrm>
            <a:off x="2506894" y="3260898"/>
            <a:ext cx="6318607" cy="646084"/>
          </a:xfrm>
          <a:custGeom>
            <a:avLst/>
            <a:gdLst>
              <a:gd name="connsiteX0" fmla="*/ 0 w 6318607"/>
              <a:gd name="connsiteY0" fmla="*/ 72748 h 646084"/>
              <a:gd name="connsiteX1" fmla="*/ 61645 w 6318607"/>
              <a:gd name="connsiteY1" fmla="*/ 31652 h 646084"/>
              <a:gd name="connsiteX2" fmla="*/ 493160 w 6318607"/>
              <a:gd name="connsiteY2" fmla="*/ 31652 h 646084"/>
              <a:gd name="connsiteX3" fmla="*/ 893852 w 6318607"/>
              <a:gd name="connsiteY3" fmla="*/ 103571 h 646084"/>
              <a:gd name="connsiteX4" fmla="*/ 1787704 w 6318607"/>
              <a:gd name="connsiteY4" fmla="*/ 72748 h 646084"/>
              <a:gd name="connsiteX5" fmla="*/ 2434976 w 6318607"/>
              <a:gd name="connsiteY5" fmla="*/ 103571 h 646084"/>
              <a:gd name="connsiteX6" fmla="*/ 3226086 w 6318607"/>
              <a:gd name="connsiteY6" fmla="*/ 175490 h 646084"/>
              <a:gd name="connsiteX7" fmla="*/ 3729519 w 6318607"/>
              <a:gd name="connsiteY7" fmla="*/ 278231 h 646084"/>
              <a:gd name="connsiteX8" fmla="*/ 3770616 w 6318607"/>
              <a:gd name="connsiteY8" fmla="*/ 319328 h 646084"/>
              <a:gd name="connsiteX9" fmla="*/ 3842535 w 6318607"/>
              <a:gd name="connsiteY9" fmla="*/ 350150 h 646084"/>
              <a:gd name="connsiteX10" fmla="*/ 4232953 w 6318607"/>
              <a:gd name="connsiteY10" fmla="*/ 422070 h 646084"/>
              <a:gd name="connsiteX11" fmla="*/ 4561726 w 6318607"/>
              <a:gd name="connsiteY11" fmla="*/ 493989 h 646084"/>
              <a:gd name="connsiteX12" fmla="*/ 4664468 w 6318607"/>
              <a:gd name="connsiteY12" fmla="*/ 535085 h 646084"/>
              <a:gd name="connsiteX13" fmla="*/ 4952144 w 6318607"/>
              <a:gd name="connsiteY13" fmla="*/ 607004 h 646084"/>
              <a:gd name="connsiteX14" fmla="*/ 6318607 w 6318607"/>
              <a:gd name="connsiteY14" fmla="*/ 637827 h 646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318607" h="646084">
                <a:moveTo>
                  <a:pt x="0" y="72748"/>
                </a:moveTo>
                <a:cubicBezTo>
                  <a:pt x="20548" y="59049"/>
                  <a:pt x="38336" y="39810"/>
                  <a:pt x="61645" y="31652"/>
                </a:cubicBezTo>
                <a:cubicBezTo>
                  <a:pt x="224224" y="-25250"/>
                  <a:pt x="305339" y="7154"/>
                  <a:pt x="493160" y="31652"/>
                </a:cubicBezTo>
                <a:cubicBezTo>
                  <a:pt x="595151" y="44955"/>
                  <a:pt x="798471" y="85403"/>
                  <a:pt x="893852" y="103571"/>
                </a:cubicBezTo>
                <a:cubicBezTo>
                  <a:pt x="1191803" y="93297"/>
                  <a:pt x="1489576" y="72748"/>
                  <a:pt x="1787704" y="72748"/>
                </a:cubicBezTo>
                <a:cubicBezTo>
                  <a:pt x="2003706" y="72748"/>
                  <a:pt x="2219378" y="90371"/>
                  <a:pt x="2434976" y="103571"/>
                </a:cubicBezTo>
                <a:cubicBezTo>
                  <a:pt x="2575998" y="112205"/>
                  <a:pt x="3110223" y="164455"/>
                  <a:pt x="3226086" y="175490"/>
                </a:cubicBezTo>
                <a:cubicBezTo>
                  <a:pt x="3612613" y="260043"/>
                  <a:pt x="3444384" y="227914"/>
                  <a:pt x="3729519" y="278231"/>
                </a:cubicBezTo>
                <a:cubicBezTo>
                  <a:pt x="3743218" y="291930"/>
                  <a:pt x="3754271" y="308927"/>
                  <a:pt x="3770616" y="319328"/>
                </a:cubicBezTo>
                <a:cubicBezTo>
                  <a:pt x="3792620" y="333331"/>
                  <a:pt x="3817496" y="342847"/>
                  <a:pt x="3842535" y="350150"/>
                </a:cubicBezTo>
                <a:cubicBezTo>
                  <a:pt x="3994960" y="394607"/>
                  <a:pt x="4070894" y="398918"/>
                  <a:pt x="4232953" y="422070"/>
                </a:cubicBezTo>
                <a:cubicBezTo>
                  <a:pt x="4499068" y="518837"/>
                  <a:pt x="4152556" y="401596"/>
                  <a:pt x="4561726" y="493989"/>
                </a:cubicBezTo>
                <a:cubicBezTo>
                  <a:pt x="4597706" y="502113"/>
                  <a:pt x="4629475" y="523421"/>
                  <a:pt x="4664468" y="535085"/>
                </a:cubicBezTo>
                <a:cubicBezTo>
                  <a:pt x="4713492" y="551426"/>
                  <a:pt x="4925874" y="603251"/>
                  <a:pt x="4952144" y="607004"/>
                </a:cubicBezTo>
                <a:cubicBezTo>
                  <a:pt x="5393913" y="670114"/>
                  <a:pt x="5897985" y="637827"/>
                  <a:pt x="6318607" y="637827"/>
                </a:cubicBezTo>
              </a:path>
            </a:pathLst>
          </a:cu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圖說文字 6"/>
          <p:cNvSpPr/>
          <p:nvPr/>
        </p:nvSpPr>
        <p:spPr>
          <a:xfrm>
            <a:off x="9197112" y="2313080"/>
            <a:ext cx="2727701" cy="1270860"/>
          </a:xfrm>
          <a:prstGeom prst="wedgeRoundRectCallout">
            <a:avLst>
              <a:gd name="adj1" fmla="val -56755"/>
              <a:gd name="adj2" fmla="val 7091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dirty="0" smtClean="0"/>
              <a:t>若能改善部署的複雜度，則 </a:t>
            </a:r>
            <a:r>
              <a:rPr lang="en-US" altLang="zh-TW" dirty="0" err="1" smtClean="0"/>
              <a:t>Microservice</a:t>
            </a:r>
            <a:r>
              <a:rPr lang="en-US" altLang="zh-TW" dirty="0" smtClean="0"/>
              <a:t> </a:t>
            </a:r>
            <a:r>
              <a:rPr lang="zh-TW" altLang="en-US" dirty="0" smtClean="0"/>
              <a:t>帶來的效益會更明顯。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491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media.licdn.com/mpr/mpr/AAEAAQAAAAAAAAf9AAAAJGE1ZTg0OWQwLWFkMzgtNDk0Ny05MWE4LTFmZjczZTliYzU5ZQ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89"/>
          <a:stretch/>
        </p:blipFill>
        <p:spPr bwMode="auto">
          <a:xfrm>
            <a:off x="233895" y="0"/>
            <a:ext cx="11651830" cy="626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0" y="6488668"/>
            <a:ext cx="685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https://www.linkedin.com/pulse/continuous-testing-devops-dan-ashby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400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62" y="215875"/>
            <a:ext cx="10619876" cy="596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 2"/>
          <p:cNvSpPr/>
          <p:nvPr/>
        </p:nvSpPr>
        <p:spPr>
          <a:xfrm rot="19082375">
            <a:off x="-1115367" y="110531"/>
            <a:ext cx="3054699" cy="6531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RECAP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026" name="Picture 2" descr="「GIT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232" y="1628914"/>
            <a:ext cx="900918" cy="900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6035734" y="3281784"/>
            <a:ext cx="932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Docker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Registry</a:t>
            </a:r>
            <a:endParaRPr kumimoji="0" lang="en-US" altLang="zh-TW" sz="1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7702250" y="1400709"/>
            <a:ext cx="1371600" cy="2009241"/>
          </a:xfrm>
          <a:prstGeom prst="roundRect">
            <a:avLst>
              <a:gd name="adj" fmla="val 6945"/>
            </a:avLst>
          </a:prstGeom>
          <a:solidFill>
            <a:srgbClr val="352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Windows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Server 2016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Containers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028" name="Picture 4" descr="「docker」的圖片搜尋結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089" y="1957877"/>
            <a:ext cx="1483915" cy="132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87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11366</TotalTime>
  <Words>1372</Words>
  <Application>Microsoft Office PowerPoint</Application>
  <PresentationFormat>寬螢幕</PresentationFormat>
  <Paragraphs>257</Paragraphs>
  <Slides>54</Slides>
  <Notes>18</Notes>
  <HiddenSlides>11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54</vt:i4>
      </vt:variant>
    </vt:vector>
  </HeadingPairs>
  <TitlesOfParts>
    <vt:vector size="65" baseType="lpstr">
      <vt:lpstr>微軟正黑體</vt:lpstr>
      <vt:lpstr>新細明體</vt:lpstr>
      <vt:lpstr>Arial</vt:lpstr>
      <vt:lpstr>Calibri</vt:lpstr>
      <vt:lpstr>Calibri Light</vt:lpstr>
      <vt:lpstr>Consolas</vt:lpstr>
      <vt:lpstr>Segoe UI</vt:lpstr>
      <vt:lpstr>Segoe UI Light</vt:lpstr>
      <vt:lpstr>Wingdings</vt:lpstr>
      <vt:lpstr>Office 佈景主題</vt:lpstr>
      <vt:lpstr>5-30721_Build_2016_Template_Dark</vt:lpstr>
      <vt:lpstr>認識 Windows Container</vt:lpstr>
      <vt:lpstr>安德魯是誰?</vt:lpstr>
      <vt:lpstr>什麼是 "容器" 技術?</vt:lpstr>
      <vt:lpstr>開發人員需要學習 container 技術的理由</vt:lpstr>
      <vt:lpstr>軟體架構的發展趨勢 –                                  [微服務架構]</vt:lpstr>
      <vt:lpstr>PowerPoint 簡報</vt:lpstr>
      <vt:lpstr>PowerPoint 簡報</vt:lpstr>
      <vt:lpstr>PowerPoint 簡報</vt:lpstr>
      <vt:lpstr>PowerPoint 簡報</vt:lpstr>
      <vt:lpstr>軟體佈署架構的演進</vt:lpstr>
      <vt:lpstr>虛擬化技術 (Virtual Machines)</vt:lpstr>
      <vt:lpstr>容器化技術 (Container, Docker)</vt:lpstr>
      <vt:lpstr>PowerPoint 簡報</vt:lpstr>
      <vt:lpstr>DEMO – windows container</vt:lpstr>
      <vt:lpstr>最小化的作業系統</vt:lpstr>
      <vt:lpstr>Hyper-V 容器, 完全一致的部署方式</vt:lpstr>
      <vt:lpstr>DEMO – hyper-v container</vt:lpstr>
      <vt:lpstr>PowerPoint 簡報</vt:lpstr>
      <vt:lpstr>PowerPoint 簡報</vt:lpstr>
      <vt:lpstr>PowerPoint 簡報</vt:lpstr>
      <vt:lpstr>軟體佈署架構的演進</vt:lpstr>
      <vt:lpstr>“JUST ENOUGH” Concept?</vt:lpstr>
      <vt:lpstr>我們需要的其實只有…</vt:lpstr>
      <vt:lpstr>最小化的作業系統</vt:lpstr>
      <vt:lpstr>如果 OS 跟 APP 一樣，用過即丟…</vt:lpstr>
      <vt:lpstr>Immutable Server (Before)</vt:lpstr>
      <vt:lpstr>Immutable Server (After)</vt:lpstr>
      <vt:lpstr>Windows Server 支援的關鍵技術</vt:lpstr>
      <vt:lpstr>有史以來最小的 Windows NanoServer</vt:lpstr>
      <vt:lpstr>Docker &amp; Windows Container</vt:lpstr>
      <vt:lpstr>容器化技術</vt:lpstr>
      <vt:lpstr>Docker (Linux) – Eco System</vt:lpstr>
      <vt:lpstr>Docker for Windows</vt:lpstr>
      <vt:lpstr>Windows Container</vt:lpstr>
      <vt:lpstr>Windows Container License</vt:lpstr>
      <vt:lpstr>Demo: Docker Compose</vt:lpstr>
      <vt:lpstr>Defining and running complex applications with Docker</vt:lpstr>
      <vt:lpstr>BUILD &gt; SHIP &gt; RUN  </vt:lpstr>
      <vt:lpstr>總結: 為何我需要 Windows Container ?</vt:lpstr>
      <vt:lpstr>Question?</vt:lpstr>
      <vt:lpstr>謝謝大家 </vt:lpstr>
      <vt:lpstr>PowerPoint 簡報</vt:lpstr>
      <vt:lpstr>PowerPoint 簡報</vt:lpstr>
      <vt:lpstr>PowerPoint 簡報</vt:lpstr>
      <vt:lpstr>搭配容器技術的開發流程</vt:lpstr>
      <vt:lpstr>運輸業的 貨櫃 (container) 革命</vt:lpstr>
      <vt:lpstr>PowerPoint 簡報</vt:lpstr>
      <vt:lpstr>PowerPoint 簡報</vt:lpstr>
      <vt:lpstr>Docker 的標準流程: Build, Ship, Run</vt:lpstr>
      <vt:lpstr>Docker Swarm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Cindia CB Yu/WETW/WiEdu</dc:creator>
  <cp:lastModifiedBy>Andrew Wu</cp:lastModifiedBy>
  <cp:revision>96</cp:revision>
  <dcterms:created xsi:type="dcterms:W3CDTF">2016-12-01T10:31:09Z</dcterms:created>
  <dcterms:modified xsi:type="dcterms:W3CDTF">2017-03-30T11:27:34Z</dcterms:modified>
</cp:coreProperties>
</file>